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91" r:id="rId4"/>
    <p:sldId id="324" r:id="rId5"/>
    <p:sldId id="326" r:id="rId6"/>
    <p:sldId id="327" r:id="rId7"/>
    <p:sldId id="328" r:id="rId8"/>
    <p:sldId id="329" r:id="rId9"/>
    <p:sldId id="322" r:id="rId10"/>
    <p:sldId id="335" r:id="rId11"/>
    <p:sldId id="333" r:id="rId12"/>
    <p:sldId id="334" r:id="rId13"/>
    <p:sldId id="32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mailto:kirovsk-metod@kirovsk-reg.ru" TargetMode="External"/></Relationships>
</file>

<file path=ppt/diagrams/_rels/drawing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.png"/><Relationship Id="rId4" Type="http://schemas.openxmlformats.org/officeDocument/2006/relationships/hyperlink" Target="mailto:kirovsk-metod@kirovsk-reg.ru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2834B-43F6-4A51-9ED8-7D1CF01D6B04}" type="doc">
      <dgm:prSet loTypeId="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F3903EE-9C39-4E10-BA84-637385C42D6A}">
      <dgm:prSet phldr="0" custT="0"/>
      <dgm:spPr>
        <a:solidFill>
          <a:schemeClr val="accent1">
            <a:lumMod val="50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Использование</a:t>
          </a:r>
          <a:r>
            <a:rPr lang="en-US" altLang="ru-RU" dirty="0"/>
            <a:t> </a:t>
          </a:r>
          <a:r>
            <a:rPr lang="en-US" altLang="en-US" dirty="0"/>
            <a:t>результатов</a:t>
          </a:r>
          <a:r>
            <a:rPr lang="en-US" altLang="ru-RU" dirty="0"/>
            <a:t> </a:t>
          </a:r>
          <a:r>
            <a:rPr lang="en-US" altLang="en-US" dirty="0"/>
            <a:t>проведенных</a:t>
          </a:r>
          <a:r>
            <a:rPr lang="en-US" altLang="ru-RU" dirty="0"/>
            <a:t> </a:t>
          </a:r>
          <a:r>
            <a:rPr lang="en-US" altLang="en-US" dirty="0"/>
            <a:t>диагностических</a:t>
          </a:r>
          <a:r>
            <a:rPr lang="en-US" altLang="ru-RU" dirty="0"/>
            <a:t> </a:t>
          </a:r>
          <a:r>
            <a:rPr lang="en-US" altLang="en-US" dirty="0"/>
            <a:t>процедур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2024 </a:t>
          </a:r>
          <a:r>
            <a:rPr lang="en-US" altLang="en-US" dirty="0"/>
            <a:t>году</a:t>
          </a:r>
          <a:r>
            <a:rPr lang="en-US" altLang="ru-RU" dirty="0"/>
            <a:t> </a:t>
          </a:r>
          <a:r>
            <a:rPr lang="en-US" altLang="en-US" dirty="0"/>
            <a:t>для</a:t>
          </a:r>
          <a:r>
            <a:rPr lang="en-US" altLang="ru-RU" dirty="0"/>
            <a:t> </a:t>
          </a:r>
          <a:r>
            <a:rPr lang="en-US" altLang="en-US" dirty="0"/>
            <a:t>организации</a:t>
          </a:r>
          <a:r>
            <a:rPr lang="en-US" altLang="ru-RU" dirty="0"/>
            <a:t> </a:t>
          </a:r>
          <a:r>
            <a:rPr lang="en-US" altLang="en-US" dirty="0"/>
            <a:t>методического</a:t>
          </a:r>
          <a:r>
            <a:rPr lang="en-US" altLang="ru-RU" dirty="0"/>
            <a:t> </a:t>
          </a:r>
          <a:r>
            <a:rPr lang="en-US" altLang="en-US" dirty="0"/>
            <a:t>сопровождения</a:t>
          </a:r>
          <a:r>
            <a:rPr lang="en-US" altLang="ru-RU" dirty="0"/>
            <a:t> </a:t>
          </a:r>
          <a:r>
            <a:rPr lang="en-US" altLang="en-US" dirty="0"/>
            <a:t>педагогов</a:t>
          </a:r>
          <a:r>
            <a:rPr lang="en-US" altLang="ru-RU" dirty="0"/>
            <a:t> </a:t>
          </a:r>
          <a:r>
            <a:rPr lang="en-US" altLang="en-US" dirty="0"/>
            <a:t>ОО</a:t>
          </a:r>
          <a:r>
            <a:rPr lang="en-US" altLang="ru-RU" dirty="0"/>
            <a:t>.</a:t>
          </a:r>
          <a:r>
            <a:rPr lang="en-US" altLang="ru-RU" dirty="0"/>
            <a:t/>
          </a:r>
          <a:endParaRPr lang="en-US" altLang="ru-RU" dirty="0"/>
        </a:p>
      </dgm:t>
    </dgm:pt>
    <dgm:pt modelId="{66D860D9-2564-4F20-831D-0624FC978405}" cxnId="{A37B9A0B-4835-4807-8CA2-0EB346F8B116}" type="parTrans">
      <dgm:prSet/>
      <dgm:spPr/>
      <dgm:t>
        <a:bodyPr/>
        <a:lstStyle/>
        <a:p>
          <a:endParaRPr lang="ru-RU"/>
        </a:p>
      </dgm:t>
    </dgm:pt>
    <dgm:pt modelId="{674D4876-3CE2-4E4D-8428-850F002F601A}" cxnId="{A37B9A0B-4835-4807-8CA2-0EB346F8B116}" type="sibTrans">
      <dgm:prSet/>
      <dgm:spPr/>
      <dgm:t>
        <a:bodyPr/>
        <a:lstStyle/>
        <a:p>
          <a:endParaRPr lang="ru-RU"/>
        </a:p>
      </dgm:t>
    </dgm:pt>
    <dgm:pt modelId="{B315900A-D3A7-40A5-9E35-D95A93E9918B}">
      <dgm:prSet phldr="0" custT="0"/>
      <dgm:spPr>
        <a:solidFill>
          <a:schemeClr val="accent1">
            <a:lumMod val="75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Ф</a:t>
          </a:r>
          <a:r>
            <a:rPr lang="ru-RU" dirty="0" smtClean="0"/>
            <a:t>ормирование благоприятной профессиональной среды для вовлечения учителей ОО в инновационные процессы успешных школ; </a:t>
          </a:r>
          <a:r>
            <a:rPr lang="ru-RU" dirty="0"/>
            <a:t/>
          </a:r>
          <a:endParaRPr lang="ru-RU" dirty="0"/>
        </a:p>
      </dgm:t>
    </dgm:pt>
    <dgm:pt modelId="{4E850B11-969A-4615-84F9-E6216A36211A}" cxnId="{FA0CCCA1-4882-4281-94F9-E9651DC12A80}" type="parTrans">
      <dgm:prSet/>
      <dgm:spPr/>
      <dgm:t>
        <a:bodyPr/>
        <a:lstStyle/>
        <a:p>
          <a:endParaRPr lang="ru-RU"/>
        </a:p>
      </dgm:t>
    </dgm:pt>
    <dgm:pt modelId="{156E7A20-CD1F-4440-A2C5-2E6029A625CE}" cxnId="{FA0CCCA1-4882-4281-94F9-E9651DC12A80}" type="sibTrans">
      <dgm:prSet/>
      <dgm:spPr/>
      <dgm:t>
        <a:bodyPr/>
        <a:lstStyle/>
        <a:p>
          <a:endParaRPr lang="ru-RU"/>
        </a:p>
      </dgm:t>
    </dgm:pt>
    <dgm:pt modelId="{17DD3C5F-38C1-45E1-B040-7098E26E9ECA}">
      <dgm:prSet phldr="0" custT="0"/>
      <dgm:spPr>
        <a:solidFill>
          <a:schemeClr val="bg1">
            <a:lumMod val="65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Необходимость</a:t>
          </a:r>
          <a:r>
            <a:rPr lang="en-US" altLang="ru-RU" dirty="0"/>
            <a:t> </a:t>
          </a:r>
          <a:r>
            <a:rPr lang="en-US" altLang="en-US" dirty="0"/>
            <a:t>контроля</a:t>
          </a:r>
          <a:r>
            <a:rPr lang="en-US" altLang="ru-RU" dirty="0"/>
            <a:t> </a:t>
          </a:r>
          <a:r>
            <a:rPr lang="en-US" altLang="en-US" dirty="0"/>
            <a:t>за</a:t>
          </a:r>
          <a:r>
            <a:rPr lang="en-US" altLang="ru-RU" dirty="0"/>
            <a:t> </a:t>
          </a:r>
          <a:r>
            <a:rPr lang="en-US" altLang="en-US" dirty="0"/>
            <a:t>качеством</a:t>
          </a:r>
          <a:r>
            <a:rPr lang="en-US" altLang="ru-RU" dirty="0"/>
            <a:t> </a:t>
          </a:r>
          <a:r>
            <a:rPr lang="en-US" altLang="en-US" dirty="0"/>
            <a:t>преподавания</a:t>
          </a:r>
          <a:r>
            <a:rPr lang="en-US" altLang="ru-RU" dirty="0"/>
            <a:t> </a:t>
          </a:r>
          <a:r>
            <a:rPr lang="en-US" altLang="ru-RU" dirty="0"/>
            <a:t/>
          </a:r>
          <a:endParaRPr lang="en-US" altLang="ru-RU" dirty="0"/>
        </a:p>
      </dgm:t>
    </dgm:pt>
    <dgm:pt modelId="{078B8F41-7438-4C5F-9B5E-3E6DFA097C54}" cxnId="{95E319AC-4BEB-4924-816C-536941AFAE88}" type="parTrans">
      <dgm:prSet/>
      <dgm:spPr/>
      <dgm:t>
        <a:bodyPr/>
        <a:lstStyle/>
        <a:p>
          <a:endParaRPr lang="ru-RU"/>
        </a:p>
      </dgm:t>
    </dgm:pt>
    <dgm:pt modelId="{6F2C94C3-24AA-4CC0-95FF-982CC10D2877}" cxnId="{95E319AC-4BEB-4924-816C-536941AFAE88}" type="sibTrans">
      <dgm:prSet/>
      <dgm:spPr/>
      <dgm:t>
        <a:bodyPr/>
        <a:lstStyle/>
        <a:p>
          <a:endParaRPr lang="ru-RU"/>
        </a:p>
      </dgm:t>
    </dgm:pt>
    <dgm:pt modelId="{F0D1B7AB-9BF5-428C-881C-338AF3A6A189}">
      <dgm:prSet phldr="0" custT="0"/>
      <dgm:spPr>
        <a:solidFill>
          <a:schemeClr val="bg1">
            <a:lumMod val="50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/>
            <a:t>Из материалов </a:t>
          </a:r>
          <a:r>
            <a:rPr lang="en-US" altLang="en-US" dirty="0"/>
            <a:t>Координационного</a:t>
          </a:r>
          <a:r>
            <a:rPr lang="en-US" altLang="ru-RU" dirty="0"/>
            <a:t> </a:t>
          </a:r>
          <a:r>
            <a:rPr lang="en-US" altLang="en-US" dirty="0"/>
            <a:t>совета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качеству</a:t>
          </a:r>
          <a:r>
            <a:rPr lang="en-US" altLang="ru-RU" dirty="0"/>
            <a:t> </a:t>
          </a:r>
          <a:r>
            <a:rPr lang="en-US" altLang="en-US" dirty="0"/>
            <a:t>образования</a:t>
          </a:r>
          <a:r>
            <a:rPr lang="en-US" altLang="ru-RU" dirty="0"/>
            <a:t> </a:t>
          </a:r>
          <a:r>
            <a:rPr lang="en-US" altLang="en-US" dirty="0"/>
            <a:t>при</a:t>
          </a:r>
          <a:r>
            <a:rPr lang="en-US" altLang="ru-RU" dirty="0"/>
            <a:t> </a:t>
          </a:r>
          <a:r>
            <a:rPr lang="en-US" altLang="en-US" dirty="0"/>
            <a:t>комитете</a:t>
          </a:r>
          <a:r>
            <a:rPr lang="en-US" altLang="ru-RU" dirty="0"/>
            <a:t> </a:t>
          </a:r>
          <a:r>
            <a:rPr lang="en-US" altLang="en-US" dirty="0"/>
            <a:t>общего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профессионального</a:t>
          </a:r>
          <a:r>
            <a:rPr lang="en-US" altLang="ru-RU" dirty="0"/>
            <a:t> </a:t>
          </a:r>
          <a:r>
            <a:rPr lang="en-US" altLang="en-US" dirty="0"/>
            <a:t>образования</a:t>
          </a:r>
          <a:r>
            <a:rPr lang="en-US" altLang="ru-RU" dirty="0"/>
            <a:t> </a:t>
          </a:r>
          <a:r>
            <a:rPr lang="en-US" altLang="en-US" dirty="0"/>
            <a:t>Ленинградской</a:t>
          </a:r>
          <a:r>
            <a:rPr lang="en-US" altLang="ru-RU" dirty="0"/>
            <a:t> </a:t>
          </a:r>
          <a:r>
            <a:rPr lang="en-US" altLang="en-US" dirty="0"/>
            <a:t>области</a:t>
          </a:r>
          <a:r>
            <a:rPr lang="en-US" altLang="en-US" dirty="0"/>
            <a:t/>
          </a:r>
          <a:endParaRPr lang="en-US" altLang="en-US" dirty="0"/>
        </a:p>
      </dgm:t>
    </dgm:pt>
    <dgm:pt modelId="{EFD9B76D-1649-4BC7-8CCD-54247420819E}" cxnId="{FA684AB1-7EAF-43E0-A86D-8DAA9945326E}" type="parTrans">
      <dgm:prSet/>
      <dgm:spPr/>
      <dgm:t>
        <a:bodyPr/>
        <a:lstStyle/>
        <a:p>
          <a:endParaRPr lang="ru-RU"/>
        </a:p>
      </dgm:t>
    </dgm:pt>
    <dgm:pt modelId="{9558E207-B7CE-4D5E-B978-5D69BDCBC9B3}" cxnId="{FA684AB1-7EAF-43E0-A86D-8DAA9945326E}" type="sibTrans">
      <dgm:prSet/>
      <dgm:spPr/>
      <dgm:t>
        <a:bodyPr/>
        <a:lstStyle/>
        <a:p>
          <a:endParaRPr lang="ru-RU"/>
        </a:p>
      </dgm:t>
    </dgm:pt>
    <dgm:pt modelId="{DE25928F-4798-4F00-87DF-D240133559F6}" type="pres">
      <dgm:prSet presAssocID="{4552834B-43F6-4A51-9ED8-7D1CF01D6B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55AA5-021E-4802-A682-53B72B7D1CCD}" type="pres">
      <dgm:prSet presAssocID="{4552834B-43F6-4A51-9ED8-7D1CF01D6B04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7F74903-1D76-4D1F-95B4-D6B51A8F235D}" type="pres">
      <dgm:prSet presAssocID="{4552834B-43F6-4A51-9ED8-7D1CF01D6B04}" presName="linearProcess" presStyleCnt="0"/>
      <dgm:spPr/>
    </dgm:pt>
    <dgm:pt modelId="{D4C5E790-449E-4DED-B552-05AD54E39B0D}" type="pres">
      <dgm:prSet presAssocID="{7F3903EE-9C39-4E10-BA84-637385C42D6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F3032-B43F-46D6-A568-EB749C3F74A0}" type="pres">
      <dgm:prSet presAssocID="{674D4876-3CE2-4E4D-8428-850F002F601A}" presName="sibTrans" presStyleCnt="0"/>
      <dgm:spPr/>
    </dgm:pt>
    <dgm:pt modelId="{2BEECD43-BC2B-4047-A15D-D2CBD1196191}" type="pres">
      <dgm:prSet presAssocID="{B315900A-D3A7-40A5-9E35-D95A93E991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4573-0969-4AA6-92E6-13A9AE53D0C6}" type="pres">
      <dgm:prSet presAssocID="{156E7A20-CD1F-4440-A2C5-2E6029A625CE}" presName="sibTrans" presStyleCnt="0"/>
      <dgm:spPr/>
    </dgm:pt>
    <dgm:pt modelId="{FDD289D2-022A-442B-BE93-A621BDCF09C8}" type="pres">
      <dgm:prSet presAssocID="{17DD3C5F-38C1-45E1-B040-7098E26E9EC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68A47-C508-4C6E-AF94-80E8C8422A5F}" type="pres">
      <dgm:prSet presAssocID="{6F2C94C3-24AA-4CC0-95FF-982CC10D2877}" presName="sibTrans" presStyleCnt="0"/>
      <dgm:spPr/>
    </dgm:pt>
    <dgm:pt modelId="{15A37C89-129C-49E1-ADF2-2726F06899D5}" type="pres">
      <dgm:prSet presAssocID="{F0D1B7AB-9BF5-428C-881C-338AF3A6A1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7B9A0B-4835-4807-8CA2-0EB346F8B116}" srcId="{4552834B-43F6-4A51-9ED8-7D1CF01D6B04}" destId="{7F3903EE-9C39-4E10-BA84-637385C42D6A}" srcOrd="0" destOrd="0" parTransId="{66D860D9-2564-4F20-831D-0624FC978405}" sibTransId="{674D4876-3CE2-4E4D-8428-850F002F601A}"/>
    <dgm:cxn modelId="{FA0CCCA1-4882-4281-94F9-E9651DC12A80}" srcId="{4552834B-43F6-4A51-9ED8-7D1CF01D6B04}" destId="{B315900A-D3A7-40A5-9E35-D95A93E9918B}" srcOrd="1" destOrd="0" parTransId="{4E850B11-969A-4615-84F9-E6216A36211A}" sibTransId="{156E7A20-CD1F-4440-A2C5-2E6029A625CE}"/>
    <dgm:cxn modelId="{95E319AC-4BEB-4924-816C-536941AFAE88}" srcId="{4552834B-43F6-4A51-9ED8-7D1CF01D6B04}" destId="{17DD3C5F-38C1-45E1-B040-7098E26E9ECA}" srcOrd="2" destOrd="0" parTransId="{078B8F41-7438-4C5F-9B5E-3E6DFA097C54}" sibTransId="{6F2C94C3-24AA-4CC0-95FF-982CC10D2877}"/>
    <dgm:cxn modelId="{FA684AB1-7EAF-43E0-A86D-8DAA9945326E}" srcId="{4552834B-43F6-4A51-9ED8-7D1CF01D6B04}" destId="{F0D1B7AB-9BF5-428C-881C-338AF3A6A189}" srcOrd="3" destOrd="0" parTransId="{EFD9B76D-1649-4BC7-8CCD-54247420819E}" sibTransId="{9558E207-B7CE-4D5E-B978-5D69BDCBC9B3}"/>
    <dgm:cxn modelId="{FDD430FD-F6FB-4FB6-B4C8-C00E741DD7FC}" type="presOf" srcId="{4552834B-43F6-4A51-9ED8-7D1CF01D6B04}" destId="{DE25928F-4798-4F00-87DF-D240133559F6}" srcOrd="0" destOrd="0" presId="urn:microsoft.com/office/officeart/2005/8/layout/hProcess9"/>
    <dgm:cxn modelId="{171B0B1A-7A43-4C6C-866E-4A5A830ECD49}" type="presParOf" srcId="{DE25928F-4798-4F00-87DF-D240133559F6}" destId="{AC655AA5-021E-4802-A682-53B72B7D1CCD}" srcOrd="0" destOrd="0" presId="urn:microsoft.com/office/officeart/2005/8/layout/hProcess9"/>
    <dgm:cxn modelId="{081B0BA1-C465-47ED-A717-672D6C1EE17F}" type="presParOf" srcId="{DE25928F-4798-4F00-87DF-D240133559F6}" destId="{67F74903-1D76-4D1F-95B4-D6B51A8F235D}" srcOrd="1" destOrd="0" presId="urn:microsoft.com/office/officeart/2005/8/layout/hProcess9"/>
    <dgm:cxn modelId="{924A0209-25EC-4D45-A2EC-77248B92AD29}" type="presParOf" srcId="{67F74903-1D76-4D1F-95B4-D6B51A8F235D}" destId="{D4C5E790-449E-4DED-B552-05AD54E39B0D}" srcOrd="0" destOrd="1" presId="urn:microsoft.com/office/officeart/2005/8/layout/hProcess9"/>
    <dgm:cxn modelId="{CF6DF295-8F68-4F10-9AB7-3FE3B95E5FE4}" type="presOf" srcId="{7F3903EE-9C39-4E10-BA84-637385C42D6A}" destId="{D4C5E790-449E-4DED-B552-05AD54E39B0D}" srcOrd="0" destOrd="0" presId="urn:microsoft.com/office/officeart/2005/8/layout/hProcess9"/>
    <dgm:cxn modelId="{310778FF-05B3-473C-A26B-A1A79B4B3D9E}" type="presParOf" srcId="{67F74903-1D76-4D1F-95B4-D6B51A8F235D}" destId="{4BAF3032-B43F-46D6-A568-EB749C3F74A0}" srcOrd="1" destOrd="1" presId="urn:microsoft.com/office/officeart/2005/8/layout/hProcess9"/>
    <dgm:cxn modelId="{0C36BD57-B285-4AC3-90A1-8421CE1EEDC2}" type="presParOf" srcId="{67F74903-1D76-4D1F-95B4-D6B51A8F235D}" destId="{2BEECD43-BC2B-4047-A15D-D2CBD1196191}" srcOrd="2" destOrd="1" presId="urn:microsoft.com/office/officeart/2005/8/layout/hProcess9"/>
    <dgm:cxn modelId="{C38AF4B2-951C-4E48-BED9-61D2A2727A0C}" type="presOf" srcId="{B315900A-D3A7-40A5-9E35-D95A93E9918B}" destId="{2BEECD43-BC2B-4047-A15D-D2CBD1196191}" srcOrd="0" destOrd="0" presId="urn:microsoft.com/office/officeart/2005/8/layout/hProcess9"/>
    <dgm:cxn modelId="{D02DE720-60EC-45F1-927D-29479C3A0EF0}" type="presParOf" srcId="{67F74903-1D76-4D1F-95B4-D6B51A8F235D}" destId="{055A4573-0969-4AA6-92E6-13A9AE53D0C6}" srcOrd="3" destOrd="1" presId="urn:microsoft.com/office/officeart/2005/8/layout/hProcess9"/>
    <dgm:cxn modelId="{037F5792-4F0F-4F30-B91E-1F20D0928185}" type="presParOf" srcId="{67F74903-1D76-4D1F-95B4-D6B51A8F235D}" destId="{FDD289D2-022A-442B-BE93-A621BDCF09C8}" srcOrd="4" destOrd="1" presId="urn:microsoft.com/office/officeart/2005/8/layout/hProcess9"/>
    <dgm:cxn modelId="{BC30013B-B04C-4BFC-93C4-1B260CA25849}" type="presOf" srcId="{17DD3C5F-38C1-45E1-B040-7098E26E9ECA}" destId="{FDD289D2-022A-442B-BE93-A621BDCF09C8}" srcOrd="0" destOrd="0" presId="urn:microsoft.com/office/officeart/2005/8/layout/hProcess9"/>
    <dgm:cxn modelId="{183C19AE-ED10-4FFD-97CD-D2CABB2DDE80}" type="presParOf" srcId="{67F74903-1D76-4D1F-95B4-D6B51A8F235D}" destId="{E1868A47-C508-4C6E-AF94-80E8C8422A5F}" srcOrd="5" destOrd="1" presId="urn:microsoft.com/office/officeart/2005/8/layout/hProcess9"/>
    <dgm:cxn modelId="{622C18C7-3BD8-4619-A124-2430E273E83A}" type="presParOf" srcId="{67F74903-1D76-4D1F-95B4-D6B51A8F235D}" destId="{15A37C89-129C-49E1-ADF2-2726F06899D5}" srcOrd="6" destOrd="1" presId="urn:microsoft.com/office/officeart/2005/8/layout/hProcess9"/>
    <dgm:cxn modelId="{C7C204CD-6C5A-49EC-8C2C-5E65070AE27B}" type="presOf" srcId="{F0D1B7AB-9BF5-428C-881C-338AF3A6A189}" destId="{15A37C89-129C-49E1-ADF2-2726F06899D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2834B-43F6-4A51-9ED8-7D1CF01D6B04}" type="doc">
      <dgm:prSet loTypeId="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F3903EE-9C39-4E10-BA84-637385C42D6A}">
      <dgm:prSet phldr="0" custT="0"/>
      <dgm:spPr>
        <a:solidFill>
          <a:schemeClr val="accent1">
            <a:lumMod val="50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Организация</a:t>
          </a:r>
          <a:r>
            <a:rPr lang="en-US" altLang="ru-RU" dirty="0"/>
            <a:t>    </a:t>
          </a:r>
          <a:r>
            <a:rPr lang="en-US" altLang="en-US" dirty="0"/>
            <a:t>подготовки</a:t>
          </a:r>
          <a:r>
            <a:rPr lang="en-US" altLang="ru-RU" dirty="0"/>
            <a:t>      </a:t>
          </a:r>
          <a:r>
            <a:rPr lang="en-US" altLang="en-US" dirty="0"/>
            <a:t>и</a:t>
          </a:r>
          <a:r>
            <a:rPr lang="en-US" altLang="ru-RU" dirty="0"/>
            <a:t>      </a:t>
          </a:r>
          <a:r>
            <a:rPr lang="en-US" altLang="en-US" dirty="0"/>
            <a:t>реализации</a:t>
          </a:r>
          <a:r>
            <a:rPr lang="en-US" altLang="ru-RU" dirty="0"/>
            <a:t>     </a:t>
          </a:r>
          <a:r>
            <a:rPr lang="en-US" altLang="en-US" dirty="0"/>
            <a:t>мероприятий</a:t>
          </a:r>
          <a:r>
            <a:rPr lang="en-US" altLang="ru-RU" dirty="0"/>
            <a:t> 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соответствии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планом</a:t>
          </a:r>
          <a:r>
            <a:rPr lang="en-US" altLang="ru-RU" dirty="0"/>
            <a:t> - </a:t>
          </a:r>
          <a:r>
            <a:rPr lang="en-US" altLang="en-US" dirty="0"/>
            <a:t>графиком</a:t>
          </a:r>
          <a:r>
            <a:rPr lang="en-US" altLang="ru-RU" dirty="0"/>
            <a:t> </a:t>
          </a:r>
          <a:r>
            <a:rPr lang="en-US" altLang="en-US" dirty="0"/>
            <a:t>реализации</a:t>
          </a:r>
          <a:r>
            <a:rPr lang="en-US" altLang="ru-RU" dirty="0"/>
            <a:t> </a:t>
          </a:r>
          <a:r>
            <a:rPr lang="en-US" altLang="en-US" dirty="0"/>
            <a:t>задач</a:t>
          </a:r>
          <a:r>
            <a:rPr lang="en-US" altLang="ru-RU" dirty="0"/>
            <a:t> </a:t>
          </a:r>
          <a:r>
            <a:rPr lang="en-US" altLang="en-US" dirty="0"/>
            <a:t>образовательного</a:t>
          </a:r>
          <a:r>
            <a:rPr lang="en-US" altLang="ru-RU" dirty="0"/>
            <a:t> </a:t>
          </a:r>
          <a:r>
            <a:rPr lang="en-US" altLang="en-US" dirty="0"/>
            <a:t>события</a:t>
          </a:r>
          <a:r>
            <a:rPr lang="en-US" altLang="ru-RU" dirty="0"/>
            <a:t> </a:t>
          </a:r>
          <a:r>
            <a:rPr lang="en-US" altLang="en-US" dirty="0"/>
            <a:t>«</a:t>
          </a:r>
          <a:r>
            <a:rPr lang="en-US" altLang="en-US" dirty="0"/>
            <a:t>Марафон</a:t>
          </a:r>
          <a:r>
            <a:rPr lang="en-US" altLang="ru-RU" dirty="0"/>
            <a:t> </a:t>
          </a:r>
          <a:r>
            <a:rPr lang="en-US" altLang="en-US" dirty="0"/>
            <a:t>открытых</a:t>
          </a:r>
          <a:r>
            <a:rPr lang="en-US" altLang="ru-RU" dirty="0"/>
            <a:t> </a:t>
          </a:r>
          <a:r>
            <a:rPr lang="en-US" altLang="en-US" dirty="0"/>
            <a:t>«</a:t>
          </a:r>
          <a:r>
            <a:rPr lang="en-US" altLang="en-US" dirty="0"/>
            <a:t>классных</a:t>
          </a:r>
          <a:r>
            <a:rPr lang="en-US" altLang="en-US" dirty="0"/>
            <a:t>»</a:t>
          </a:r>
          <a:r>
            <a:rPr lang="en-US" altLang="ru-RU" dirty="0"/>
            <a:t> </a:t>
          </a:r>
          <a:r>
            <a:rPr lang="en-US" altLang="en-US" dirty="0"/>
            <a:t>уроков</a:t>
          </a:r>
          <a:r>
            <a:rPr lang="en-US" altLang="en-US" dirty="0"/>
            <a:t>»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 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период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20 </a:t>
          </a:r>
          <a:r>
            <a:rPr lang="en-US" altLang="en-US" dirty="0"/>
            <a:t>января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20 </a:t>
          </a:r>
          <a:r>
            <a:rPr lang="en-US" altLang="en-US" dirty="0"/>
            <a:t>марта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.</a:t>
          </a:r>
          <a:r>
            <a:rPr lang="en-US" altLang="ru-RU" dirty="0"/>
            <a:t/>
          </a:r>
          <a:endParaRPr lang="en-US" altLang="ru-RU" dirty="0"/>
        </a:p>
      </dgm:t>
    </dgm:pt>
    <dgm:pt modelId="{66D860D9-2564-4F20-831D-0624FC978405}" cxnId="{18296F79-BA0D-45D6-B102-D68548AA7571}" type="parTrans">
      <dgm:prSet/>
      <dgm:spPr/>
      <dgm:t>
        <a:bodyPr/>
        <a:lstStyle/>
        <a:p>
          <a:endParaRPr lang="ru-RU"/>
        </a:p>
      </dgm:t>
    </dgm:pt>
    <dgm:pt modelId="{674D4876-3CE2-4E4D-8428-850F002F601A}" cxnId="{18296F79-BA0D-45D6-B102-D68548AA7571}" type="sibTrans">
      <dgm:prSet/>
      <dgm:spPr/>
      <dgm:t>
        <a:bodyPr/>
        <a:lstStyle/>
        <a:p>
          <a:endParaRPr lang="ru-RU"/>
        </a:p>
      </dgm:t>
    </dgm:pt>
    <dgm:pt modelId="{B315900A-D3A7-40A5-9E35-D95A93E9918B}">
      <dgm:prSet phldr="0" custT="0"/>
      <dgm:spPr>
        <a:solidFill>
          <a:schemeClr val="accent1">
            <a:lumMod val="75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Согласование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утверждение</a:t>
          </a:r>
          <a:r>
            <a:rPr lang="en-US" altLang="ru-RU" dirty="0"/>
            <a:t> </a:t>
          </a:r>
          <a:r>
            <a:rPr lang="en-US" altLang="en-US" dirty="0"/>
            <a:t>плана</a:t>
          </a:r>
          <a:r>
            <a:rPr lang="en-US" altLang="ru-RU" dirty="0"/>
            <a:t> </a:t>
          </a:r>
          <a:r>
            <a:rPr lang="en-US" altLang="ru-RU" dirty="0"/>
            <a:t>–</a:t>
          </a:r>
          <a:r>
            <a:rPr lang="en-US" altLang="ru-RU" dirty="0"/>
            <a:t> </a:t>
          </a:r>
          <a:r>
            <a:rPr lang="en-US" altLang="en-US" dirty="0"/>
            <a:t>графика</a:t>
          </a:r>
          <a:r>
            <a:rPr lang="en-US" altLang="ru-RU" dirty="0"/>
            <a:t> </a:t>
          </a:r>
          <a:r>
            <a:rPr lang="en-US" altLang="en-US" dirty="0"/>
            <a:t>открытых</a:t>
          </a:r>
          <a:r>
            <a:rPr lang="en-US" altLang="ru-RU" dirty="0"/>
            <a:t> </a:t>
          </a:r>
          <a:r>
            <a:rPr lang="en-US" altLang="en-US" dirty="0"/>
            <a:t>уроков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: </a:t>
          </a:r>
          <a:r>
            <a:rPr lang="en-US" altLang="en-US" dirty="0"/>
            <a:t>иностранному</a:t>
          </a:r>
          <a:r>
            <a:rPr lang="en-US" altLang="ru-RU" dirty="0"/>
            <a:t> </a:t>
          </a:r>
          <a:r>
            <a:rPr lang="en-US" altLang="en-US" dirty="0"/>
            <a:t>языку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начальных</a:t>
          </a:r>
          <a:r>
            <a:rPr lang="en-US" altLang="ru-RU" dirty="0"/>
            <a:t> </a:t>
          </a:r>
          <a:r>
            <a:rPr lang="en-US" altLang="en-US" dirty="0"/>
            <a:t>классах</a:t>
          </a:r>
          <a:r>
            <a:rPr lang="en-US" altLang="ru-RU" dirty="0"/>
            <a:t>, </a:t>
          </a:r>
          <a:r>
            <a:rPr lang="en-US" altLang="en-US" dirty="0"/>
            <a:t>математике</a:t>
          </a:r>
          <a:r>
            <a:rPr lang="en-US" altLang="ru-RU" dirty="0"/>
            <a:t> (</a:t>
          </a:r>
          <a:r>
            <a:rPr lang="en-US" altLang="en-US" dirty="0"/>
            <a:t>алгебре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геометрии</a:t>
          </a:r>
          <a:r>
            <a:rPr lang="en-US" altLang="ru-RU" dirty="0"/>
            <a:t>), </a:t>
          </a:r>
          <a:r>
            <a:rPr lang="en-US" altLang="en-US" dirty="0"/>
            <a:t>русскому</a:t>
          </a:r>
          <a:r>
            <a:rPr lang="en-US" altLang="ru-RU" dirty="0"/>
            <a:t> </a:t>
          </a:r>
          <a:r>
            <a:rPr lang="en-US" altLang="en-US" dirty="0"/>
            <a:t>языку</a:t>
          </a:r>
          <a:r>
            <a:rPr lang="en-US" altLang="ru-RU" dirty="0"/>
            <a:t>, </a:t>
          </a:r>
          <a:r>
            <a:rPr lang="en-US" altLang="en-US" dirty="0"/>
            <a:t>химии</a:t>
          </a:r>
          <a:r>
            <a:rPr lang="en-US" altLang="ru-RU" dirty="0"/>
            <a:t>, </a:t>
          </a:r>
          <a:r>
            <a:rPr lang="en-US" altLang="en-US" dirty="0"/>
            <a:t>физике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информатике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5-11 </a:t>
          </a:r>
          <a:r>
            <a:rPr lang="en-US" altLang="en-US" dirty="0"/>
            <a:t>классах</a:t>
          </a:r>
          <a:r>
            <a:rPr lang="en-US" altLang="ru-RU" dirty="0"/>
            <a:t> </a:t>
          </a:r>
          <a:endParaRPr lang="en-US" altLang="ru-RU" dirty="0"/>
        </a:p>
      </dgm:t>
    </dgm:pt>
    <dgm:pt modelId="{4E850B11-969A-4615-84F9-E6216A36211A}" cxnId="{35356A85-763D-4054-8CD5-33852F701DA8}" type="parTrans">
      <dgm:prSet/>
      <dgm:spPr/>
      <dgm:t>
        <a:bodyPr/>
        <a:lstStyle/>
        <a:p>
          <a:endParaRPr lang="ru-RU"/>
        </a:p>
      </dgm:t>
    </dgm:pt>
    <dgm:pt modelId="{156E7A20-CD1F-4440-A2C5-2E6029A625CE}" cxnId="{35356A85-763D-4054-8CD5-33852F701DA8}" type="sibTrans">
      <dgm:prSet/>
      <dgm:spPr/>
      <dgm:t>
        <a:bodyPr/>
        <a:lstStyle/>
        <a:p>
          <a:endParaRPr lang="ru-RU"/>
        </a:p>
      </dgm:t>
    </dgm:pt>
    <dgm:pt modelId="{17DD3C5F-38C1-45E1-B040-7098E26E9ECA}">
      <dgm:prSet phldr="0" custT="0"/>
      <dgm:spPr>
        <a:solidFill>
          <a:schemeClr val="bg1">
            <a:lumMod val="65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Организация</a:t>
          </a:r>
          <a:r>
            <a:rPr lang="en-US" altLang="ru-RU" dirty="0"/>
            <a:t> </a:t>
          </a:r>
          <a:r>
            <a:rPr lang="en-US" altLang="en-US" dirty="0"/>
            <a:t>работы</a:t>
          </a:r>
          <a:r>
            <a:rPr lang="en-US" altLang="ru-RU" dirty="0"/>
            <a:t> </a:t>
          </a:r>
          <a:r>
            <a:rPr lang="en-US" altLang="en-US" dirty="0"/>
            <a:t>на</a:t>
          </a:r>
          <a:r>
            <a:rPr lang="en-US" altLang="ru-RU" dirty="0"/>
            <a:t> </a:t>
          </a:r>
          <a:r>
            <a:rPr lang="en-US" altLang="en-US" dirty="0"/>
            <a:t>институциональном</a:t>
          </a:r>
          <a:r>
            <a:rPr lang="en-US" altLang="ru-RU" dirty="0"/>
            <a:t> </a:t>
          </a:r>
          <a:r>
            <a:rPr lang="en-US" altLang="en-US" dirty="0"/>
            <a:t>уровне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выявлению</a:t>
          </a:r>
          <a:r>
            <a:rPr lang="en-US" altLang="ru-RU" dirty="0"/>
            <a:t> </a:t>
          </a:r>
          <a:r>
            <a:rPr lang="en-US" altLang="en-US" dirty="0"/>
            <a:t>успешного</a:t>
          </a:r>
          <a:r>
            <a:rPr lang="en-US" altLang="ru-RU" dirty="0"/>
            <a:t> </a:t>
          </a:r>
          <a:r>
            <a:rPr lang="en-US" altLang="en-US" dirty="0"/>
            <a:t>педагогического</a:t>
          </a:r>
          <a:r>
            <a:rPr lang="en-US" altLang="ru-RU" dirty="0"/>
            <a:t> </a:t>
          </a:r>
          <a:r>
            <a:rPr lang="en-US" altLang="en-US" dirty="0"/>
            <a:t>опыта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данным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целью</a:t>
          </a:r>
          <a:r>
            <a:rPr lang="en-US" altLang="ru-RU" dirty="0"/>
            <a:t> </a:t>
          </a:r>
          <a:r>
            <a:rPr lang="en-US" altLang="en-US" dirty="0"/>
            <a:t>распространения</a:t>
          </a:r>
          <a:r>
            <a:rPr lang="en-US" altLang="ru-RU" dirty="0"/>
            <a:t> </a:t>
          </a:r>
          <a:r>
            <a:rPr lang="en-US" altLang="en-US" dirty="0"/>
            <a:t>эффективного</a:t>
          </a:r>
          <a:r>
            <a:rPr lang="en-US" altLang="ru-RU" dirty="0"/>
            <a:t> </a:t>
          </a:r>
          <a:r>
            <a:rPr lang="en-US" altLang="en-US" dirty="0"/>
            <a:t>педагогического</a:t>
          </a:r>
          <a:r>
            <a:rPr lang="en-US" altLang="ru-RU" dirty="0"/>
            <a:t> </a:t>
          </a:r>
          <a:r>
            <a:rPr lang="en-US" altLang="en-US" dirty="0"/>
            <a:t>опыта</a:t>
          </a:r>
          <a:r>
            <a:rPr lang="en-US" altLang="ru-RU" dirty="0"/>
            <a:t/>
          </a:r>
          <a:endParaRPr lang="en-US" altLang="ru-RU" dirty="0"/>
        </a:p>
      </dgm:t>
    </dgm:pt>
    <dgm:pt modelId="{078B8F41-7438-4C5F-9B5E-3E6DFA097C54}" cxnId="{E59C46ED-EEE2-4367-B589-6FD6773E39B4}" type="parTrans">
      <dgm:prSet/>
      <dgm:spPr/>
      <dgm:t>
        <a:bodyPr/>
        <a:lstStyle/>
        <a:p>
          <a:endParaRPr lang="ru-RU"/>
        </a:p>
      </dgm:t>
    </dgm:pt>
    <dgm:pt modelId="{6F2C94C3-24AA-4CC0-95FF-982CC10D2877}" cxnId="{E59C46ED-EEE2-4367-B589-6FD6773E39B4}" type="sibTrans">
      <dgm:prSet/>
      <dgm:spPr/>
      <dgm:t>
        <a:bodyPr/>
        <a:lstStyle/>
        <a:p>
          <a:endParaRPr lang="ru-RU"/>
        </a:p>
      </dgm:t>
    </dgm:pt>
    <dgm:pt modelId="{F0D1B7AB-9BF5-428C-881C-338AF3A6A189}">
      <dgm:prSet phldr="0" custT="0"/>
      <dgm:spPr>
        <a:solidFill>
          <a:schemeClr val="bg1">
            <a:lumMod val="50000"/>
          </a:schemeClr>
        </a:solidFill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Р</a:t>
          </a:r>
          <a:r>
            <a:rPr lang="en-US" altLang="ru-RU" dirty="0"/>
            <a:t> </a:t>
          </a:r>
          <a:r>
            <a:rPr lang="en-US" altLang="en-US" dirty="0"/>
            <a:t>А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П</a:t>
          </a:r>
          <a:r>
            <a:rPr lang="en-US" altLang="ru-RU" dirty="0"/>
            <a:t> </a:t>
          </a:r>
          <a:r>
            <a:rPr lang="en-US" altLang="en-US" dirty="0"/>
            <a:t>О</a:t>
          </a:r>
          <a:r>
            <a:rPr lang="en-US" altLang="ru-RU" dirty="0"/>
            <a:t> </a:t>
          </a:r>
          <a:r>
            <a:rPr lang="en-US" altLang="en-US" dirty="0"/>
            <a:t>Р</a:t>
          </a:r>
          <a:r>
            <a:rPr lang="en-US" altLang="ru-RU" dirty="0"/>
            <a:t> </a:t>
          </a:r>
          <a:r>
            <a:rPr lang="en-US" altLang="en-US" dirty="0"/>
            <a:t>Я</a:t>
          </a:r>
          <a:r>
            <a:rPr lang="en-US" altLang="ru-RU" dirty="0"/>
            <a:t> </a:t>
          </a:r>
          <a:r>
            <a:rPr lang="en-US" altLang="en-US" dirty="0"/>
            <a:t>Ж</a:t>
          </a:r>
          <a:r>
            <a:rPr lang="en-US" altLang="ru-RU" dirty="0"/>
            <a:t> </a:t>
          </a:r>
          <a:r>
            <a:rPr lang="en-US" altLang="en-US" dirty="0"/>
            <a:t>Е</a:t>
          </a:r>
          <a:r>
            <a:rPr lang="en-US" altLang="ru-RU" dirty="0"/>
            <a:t> </a:t>
          </a:r>
          <a:r>
            <a:rPr lang="en-US" altLang="en-US" dirty="0"/>
            <a:t>Н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Е</a:t>
          </a:r>
          <a:r>
            <a:rPr lang="en-US" altLang="en-US" dirty="0"/>
            <a:t/>
          </a:r>
          <a:endParaRPr lang="en-US" altLang="en-US" dirty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dirty="0"/>
            <a:t/>
          </a:r>
          <a:endParaRPr lang="en-US" altLang="ru-RU" dirty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от</a:t>
          </a:r>
          <a:r>
            <a:rPr lang="en-US" altLang="ru-RU" dirty="0"/>
            <a:t> 16 </a:t>
          </a:r>
          <a:r>
            <a:rPr lang="en-US" altLang="en-US" dirty="0"/>
            <a:t>января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  </a:t>
          </a:r>
          <a:r>
            <a:rPr lang="en-US" altLang="en-US" dirty="0"/>
            <a:t>№</a:t>
          </a:r>
          <a:r>
            <a:rPr lang="en-US" altLang="ru-RU" dirty="0"/>
            <a:t> 22 </a:t>
          </a:r>
          <a:r>
            <a:rPr lang="en-US" altLang="ru-RU" dirty="0"/>
            <a:t/>
          </a:r>
          <a:endParaRPr lang="en-US" altLang="ru-RU" dirty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dirty="0"/>
            <a:t/>
          </a:r>
          <a:endParaRPr lang="en-US" altLang="ru-RU" dirty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/>
          </a:r>
          <a:endParaRPr lang="ru-RU" dirty="0"/>
        </a:p>
      </dgm:t>
    </dgm:pt>
    <dgm:pt modelId="{EFD9B76D-1649-4BC7-8CCD-54247420819E}" cxnId="{0212E485-D1A9-4941-8DFC-45B3FFE64B14}" type="parTrans">
      <dgm:prSet/>
      <dgm:spPr/>
      <dgm:t>
        <a:bodyPr/>
        <a:lstStyle/>
        <a:p>
          <a:endParaRPr lang="ru-RU"/>
        </a:p>
      </dgm:t>
    </dgm:pt>
    <dgm:pt modelId="{9558E207-B7CE-4D5E-B978-5D69BDCBC9B3}" cxnId="{0212E485-D1A9-4941-8DFC-45B3FFE64B14}" type="sibTrans">
      <dgm:prSet/>
      <dgm:spPr/>
      <dgm:t>
        <a:bodyPr/>
        <a:lstStyle/>
        <a:p>
          <a:endParaRPr lang="ru-RU"/>
        </a:p>
      </dgm:t>
    </dgm:pt>
    <dgm:pt modelId="{DE25928F-4798-4F00-87DF-D240133559F6}" type="pres">
      <dgm:prSet presAssocID="{4552834B-43F6-4A51-9ED8-7D1CF01D6B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655AA5-021E-4802-A682-53B72B7D1CCD}" type="pres">
      <dgm:prSet presAssocID="{4552834B-43F6-4A51-9ED8-7D1CF01D6B04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7F74903-1D76-4D1F-95B4-D6B51A8F235D}" type="pres">
      <dgm:prSet presAssocID="{4552834B-43F6-4A51-9ED8-7D1CF01D6B04}" presName="linearProcess" presStyleCnt="0"/>
      <dgm:spPr/>
    </dgm:pt>
    <dgm:pt modelId="{D4C5E790-449E-4DED-B552-05AD54E39B0D}" type="pres">
      <dgm:prSet presAssocID="{7F3903EE-9C39-4E10-BA84-637385C42D6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F3032-B43F-46D6-A568-EB749C3F74A0}" type="pres">
      <dgm:prSet presAssocID="{674D4876-3CE2-4E4D-8428-850F002F601A}" presName="sibTrans" presStyleCnt="0"/>
      <dgm:spPr/>
    </dgm:pt>
    <dgm:pt modelId="{2BEECD43-BC2B-4047-A15D-D2CBD1196191}" type="pres">
      <dgm:prSet presAssocID="{B315900A-D3A7-40A5-9E35-D95A93E9918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A4573-0969-4AA6-92E6-13A9AE53D0C6}" type="pres">
      <dgm:prSet presAssocID="{156E7A20-CD1F-4440-A2C5-2E6029A625CE}" presName="sibTrans" presStyleCnt="0"/>
      <dgm:spPr/>
    </dgm:pt>
    <dgm:pt modelId="{FDD289D2-022A-442B-BE93-A621BDCF09C8}" type="pres">
      <dgm:prSet presAssocID="{17DD3C5F-38C1-45E1-B040-7098E26E9EC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68A47-C508-4C6E-AF94-80E8C8422A5F}" type="pres">
      <dgm:prSet presAssocID="{6F2C94C3-24AA-4CC0-95FF-982CC10D2877}" presName="sibTrans" presStyleCnt="0"/>
      <dgm:spPr/>
    </dgm:pt>
    <dgm:pt modelId="{15A37C89-129C-49E1-ADF2-2726F06899D5}" type="pres">
      <dgm:prSet presAssocID="{F0D1B7AB-9BF5-428C-881C-338AF3A6A1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296F79-BA0D-45D6-B102-D68548AA7571}" srcId="{4552834B-43F6-4A51-9ED8-7D1CF01D6B04}" destId="{7F3903EE-9C39-4E10-BA84-637385C42D6A}" srcOrd="0" destOrd="0" parTransId="{66D860D9-2564-4F20-831D-0624FC978405}" sibTransId="{674D4876-3CE2-4E4D-8428-850F002F601A}"/>
    <dgm:cxn modelId="{35356A85-763D-4054-8CD5-33852F701DA8}" srcId="{4552834B-43F6-4A51-9ED8-7D1CF01D6B04}" destId="{B315900A-D3A7-40A5-9E35-D95A93E9918B}" srcOrd="1" destOrd="0" parTransId="{4E850B11-969A-4615-84F9-E6216A36211A}" sibTransId="{156E7A20-CD1F-4440-A2C5-2E6029A625CE}"/>
    <dgm:cxn modelId="{E59C46ED-EEE2-4367-B589-6FD6773E39B4}" srcId="{4552834B-43F6-4A51-9ED8-7D1CF01D6B04}" destId="{17DD3C5F-38C1-45E1-B040-7098E26E9ECA}" srcOrd="2" destOrd="0" parTransId="{078B8F41-7438-4C5F-9B5E-3E6DFA097C54}" sibTransId="{6F2C94C3-24AA-4CC0-95FF-982CC10D2877}"/>
    <dgm:cxn modelId="{0212E485-D1A9-4941-8DFC-45B3FFE64B14}" srcId="{4552834B-43F6-4A51-9ED8-7D1CF01D6B04}" destId="{F0D1B7AB-9BF5-428C-881C-338AF3A6A189}" srcOrd="3" destOrd="0" parTransId="{EFD9B76D-1649-4BC7-8CCD-54247420819E}" sibTransId="{9558E207-B7CE-4D5E-B978-5D69BDCBC9B3}"/>
    <dgm:cxn modelId="{12D6638C-3B74-484A-ACB7-82FC8804D594}" type="presOf" srcId="{4552834B-43F6-4A51-9ED8-7D1CF01D6B04}" destId="{DE25928F-4798-4F00-87DF-D240133559F6}" srcOrd="0" destOrd="0" presId="urn:microsoft.com/office/officeart/2005/8/layout/hProcess9"/>
    <dgm:cxn modelId="{17510E32-F223-44EB-A1A6-B6B7969E0492}" type="presParOf" srcId="{DE25928F-4798-4F00-87DF-D240133559F6}" destId="{AC655AA5-021E-4802-A682-53B72B7D1CCD}" srcOrd="0" destOrd="0" presId="urn:microsoft.com/office/officeart/2005/8/layout/hProcess9"/>
    <dgm:cxn modelId="{B7A325DB-2F2E-4634-80D7-94E7461D615E}" type="presParOf" srcId="{DE25928F-4798-4F00-87DF-D240133559F6}" destId="{67F74903-1D76-4D1F-95B4-D6B51A8F235D}" srcOrd="1" destOrd="0" presId="urn:microsoft.com/office/officeart/2005/8/layout/hProcess9"/>
    <dgm:cxn modelId="{3D481856-4FCE-4378-BCE9-7B941840F6E5}" type="presParOf" srcId="{67F74903-1D76-4D1F-95B4-D6B51A8F235D}" destId="{D4C5E790-449E-4DED-B552-05AD54E39B0D}" srcOrd="0" destOrd="1" presId="urn:microsoft.com/office/officeart/2005/8/layout/hProcess9"/>
    <dgm:cxn modelId="{1063AB84-858C-467B-9831-58A0983A197D}" type="presOf" srcId="{7F3903EE-9C39-4E10-BA84-637385C42D6A}" destId="{D4C5E790-449E-4DED-B552-05AD54E39B0D}" srcOrd="0" destOrd="0" presId="urn:microsoft.com/office/officeart/2005/8/layout/hProcess9"/>
    <dgm:cxn modelId="{3F0CD268-27C8-4798-92AA-BA0D1ED78DDB}" type="presParOf" srcId="{67F74903-1D76-4D1F-95B4-D6B51A8F235D}" destId="{4BAF3032-B43F-46D6-A568-EB749C3F74A0}" srcOrd="1" destOrd="1" presId="urn:microsoft.com/office/officeart/2005/8/layout/hProcess9"/>
    <dgm:cxn modelId="{B5FFD50B-5D63-489D-8A71-9974F994B10B}" type="presParOf" srcId="{67F74903-1D76-4D1F-95B4-D6B51A8F235D}" destId="{2BEECD43-BC2B-4047-A15D-D2CBD1196191}" srcOrd="2" destOrd="1" presId="urn:microsoft.com/office/officeart/2005/8/layout/hProcess9"/>
    <dgm:cxn modelId="{09D18245-1B69-43D7-BF5D-AFC69EB9DB0E}" type="presOf" srcId="{B315900A-D3A7-40A5-9E35-D95A93E9918B}" destId="{2BEECD43-BC2B-4047-A15D-D2CBD1196191}" srcOrd="0" destOrd="0" presId="urn:microsoft.com/office/officeart/2005/8/layout/hProcess9"/>
    <dgm:cxn modelId="{E8479223-9103-4308-834D-197AF94127BA}" type="presParOf" srcId="{67F74903-1D76-4D1F-95B4-D6B51A8F235D}" destId="{055A4573-0969-4AA6-92E6-13A9AE53D0C6}" srcOrd="3" destOrd="1" presId="urn:microsoft.com/office/officeart/2005/8/layout/hProcess9"/>
    <dgm:cxn modelId="{2C343751-05C0-4B24-9607-D83FE8EB1ACD}" type="presParOf" srcId="{67F74903-1D76-4D1F-95B4-D6B51A8F235D}" destId="{FDD289D2-022A-442B-BE93-A621BDCF09C8}" srcOrd="4" destOrd="1" presId="urn:microsoft.com/office/officeart/2005/8/layout/hProcess9"/>
    <dgm:cxn modelId="{233346C7-665E-417C-B361-9AC5BC065725}" type="presOf" srcId="{17DD3C5F-38C1-45E1-B040-7098E26E9ECA}" destId="{FDD289D2-022A-442B-BE93-A621BDCF09C8}" srcOrd="0" destOrd="0" presId="urn:microsoft.com/office/officeart/2005/8/layout/hProcess9"/>
    <dgm:cxn modelId="{1C092691-2C44-48A1-9EF5-426AA2B447F5}" type="presParOf" srcId="{67F74903-1D76-4D1F-95B4-D6B51A8F235D}" destId="{E1868A47-C508-4C6E-AF94-80E8C8422A5F}" srcOrd="5" destOrd="1" presId="urn:microsoft.com/office/officeart/2005/8/layout/hProcess9"/>
    <dgm:cxn modelId="{27CE406C-1BD2-46DB-BDD3-CED4920849AB}" type="presParOf" srcId="{67F74903-1D76-4D1F-95B4-D6B51A8F235D}" destId="{15A37C89-129C-49E1-ADF2-2726F06899D5}" srcOrd="6" destOrd="1" presId="urn:microsoft.com/office/officeart/2005/8/layout/hProcess9"/>
    <dgm:cxn modelId="{AF8DC0AB-E5D8-4301-B48C-54EB86271D11}" type="presOf" srcId="{F0D1B7AB-9BF5-428C-881C-338AF3A6A189}" destId="{15A37C89-129C-49E1-ADF2-2726F06899D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dirty="0">
            <a:solidFill>
              <a:schemeClr val="tx1"/>
            </a:solidFill>
          </a:endParaRPr>
        </a:p>
      </dgm:t>
    </dgm:pt>
    <dgm:pt modelId="{929F92B1-12D2-449B-A664-64556D6CCAF2}" cxnId="{8089F58B-7D77-4C6E-A28D-BE3395BEB88C}" type="parTrans">
      <dgm:prSet/>
      <dgm:spPr/>
      <dgm:t>
        <a:bodyPr/>
        <a:lstStyle/>
        <a:p>
          <a:endParaRPr lang="ru-RU"/>
        </a:p>
      </dgm:t>
    </dgm:pt>
    <dgm:pt modelId="{6D729798-775F-4C03-A224-BB1CD33D2C56}" cxnId="{8089F58B-7D77-4C6E-A28D-BE3395BEB88C}" type="sibTrans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chemeClr val="tx1"/>
            </a:solidFill>
          </a:endParaRPr>
        </a:p>
      </dgm:t>
    </dgm:pt>
    <dgm:pt modelId="{AC1AD9E0-0292-4AD7-9287-DD06616AB4B5}" cxnId="{2DEFF1DF-D4BD-4DB8-AD32-BF2BB129D2DB}" type="parTrans">
      <dgm:prSet/>
      <dgm:spPr/>
      <dgm:t>
        <a:bodyPr/>
        <a:lstStyle/>
        <a:p>
          <a:endParaRPr lang="ru-RU"/>
        </a:p>
      </dgm:t>
    </dgm:pt>
    <dgm:pt modelId="{077B7CA4-4C33-47C1-8F0D-0EF77EDBEB9D}" cxnId="{2DEFF1DF-D4BD-4DB8-AD32-BF2BB129D2DB}" type="sibTrans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тел. +7 (81362) 21-469</a:t>
          </a:r>
          <a:endParaRPr lang="ru-RU" dirty="0">
            <a:solidFill>
              <a:schemeClr val="tx1"/>
            </a:solidFill>
          </a:endParaRPr>
        </a:p>
      </dgm:t>
    </dgm:pt>
    <dgm:pt modelId="{E862C828-3401-4F24-BCFD-7A8C113C9FC1}" cxnId="{B4C71980-3BFF-4B60-BF55-9278B4CC1789}" type="parTrans">
      <dgm:prSet/>
      <dgm:spPr/>
      <dgm:t>
        <a:bodyPr/>
        <a:lstStyle/>
        <a:p>
          <a:endParaRPr lang="ru-RU"/>
        </a:p>
      </dgm:t>
    </dgm:pt>
    <dgm:pt modelId="{E343D994-2D41-45E6-9558-8DB98A0C2615}" cxnId="{B4C71980-3BFF-4B60-BF55-9278B4CC1789}" type="sibTrans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AE1FFA4F-61E0-4380-ADB1-03F274029A73}" cxnId="{32BA3CF9-4F53-4076-89DF-9A2479AE3CC3}" type="parTrans">
      <dgm:prSet/>
      <dgm:spPr/>
      <dgm:t>
        <a:bodyPr/>
        <a:lstStyle/>
        <a:p>
          <a:endParaRPr lang="ru-RU"/>
        </a:p>
      </dgm:t>
    </dgm:pt>
    <dgm:pt modelId="{DF8ED2D6-941D-4EF9-B77E-9F77B748EC21}" cxnId="{32BA3CF9-4F53-4076-89DF-9A2479AE3CC3}" type="sibTrans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FFBE964C-5BE4-497C-A7B7-94DC770D1B1C}" type="presOf" srcId="{4824EED4-7C6A-4EBF-86D7-CAEF0BBC25B2}" destId="{1EFCC234-AB7E-438E-9D86-7D57F10F6D14}" srcOrd="0" destOrd="0" presId="urn:microsoft.com/office/officeart/2005/8/layout/vList3"/>
    <dgm:cxn modelId="{84BA1416-C7D2-45F0-8D7F-4AD6E4D93F8A}" type="presOf" srcId="{E482FF39-FD55-4893-93BF-52C944B3F4CB}" destId="{BF4F86D8-6131-4EF3-8060-90BA941BA9E6}" srcOrd="0" destOrd="0" presId="urn:microsoft.com/office/officeart/2005/8/layout/vList3"/>
    <dgm:cxn modelId="{97891FBB-DBCC-46D3-84BA-F79D30E64FF9}" type="presOf" srcId="{575FCBE3-155E-4630-A8AF-4AD407698C63}" destId="{28A26DEF-42BC-4BD2-98D4-00BFD169DF6D}" srcOrd="0" destOrd="0" presId="urn:microsoft.com/office/officeart/2005/8/layout/vList3"/>
    <dgm:cxn modelId="{A5BAE7A0-A073-4733-A34C-30371B23B5A3}" type="presOf" srcId="{7F5C70F1-D1AA-4DEA-8307-58BB45580BD6}" destId="{8F8DDFFB-6FD2-4DF9-8F69-6947464F444C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3FD9AA3C-F3BE-4F73-B905-E7887CD50B85}" type="presOf" srcId="{28DDBF29-75FF-4973-A2C8-CDE350A2884D}" destId="{F5264D55-CFE3-412B-B43C-9AC648F3AFD0}" srcOrd="0" destOrd="0" presId="urn:microsoft.com/office/officeart/2005/8/layout/vList3"/>
    <dgm:cxn modelId="{F76AA9F2-F4F5-428E-9610-FCDEAD16C2E7}" type="presParOf" srcId="{F5264D55-CFE3-412B-B43C-9AC648F3AFD0}" destId="{F1713183-7A9C-413F-A1DB-4B7E28921AF8}" srcOrd="0" destOrd="0" presId="urn:microsoft.com/office/officeart/2005/8/layout/vList3"/>
    <dgm:cxn modelId="{31A998C5-E4A1-4462-8EEC-03185A72658E}" type="presParOf" srcId="{F1713183-7A9C-413F-A1DB-4B7E28921AF8}" destId="{FC0D725E-3AEC-45D5-B9BB-22E19B317A97}" srcOrd="0" destOrd="0" presId="urn:microsoft.com/office/officeart/2005/8/layout/vList3"/>
    <dgm:cxn modelId="{895D7F4F-917F-470F-8A2B-55172A894994}" type="presParOf" srcId="{F1713183-7A9C-413F-A1DB-4B7E28921AF8}" destId="{8F8DDFFB-6FD2-4DF9-8F69-6947464F444C}" srcOrd="1" destOrd="0" presId="urn:microsoft.com/office/officeart/2005/8/layout/vList3"/>
    <dgm:cxn modelId="{01AD84B9-91B7-46CA-89A3-300CE9172683}" type="presParOf" srcId="{F5264D55-CFE3-412B-B43C-9AC648F3AFD0}" destId="{3B630D8D-709C-4FEF-A0F6-EEA80204ADAC}" srcOrd="1" destOrd="0" presId="urn:microsoft.com/office/officeart/2005/8/layout/vList3"/>
    <dgm:cxn modelId="{05D0E265-2A20-45AE-B672-A2BAFF94A2AB}" type="presParOf" srcId="{F5264D55-CFE3-412B-B43C-9AC648F3AFD0}" destId="{27AAE3EC-5107-4516-94D4-6B025EA3F2B0}" srcOrd="2" destOrd="0" presId="urn:microsoft.com/office/officeart/2005/8/layout/vList3"/>
    <dgm:cxn modelId="{4484A345-6FC0-45AB-B42B-937813730C75}" type="presParOf" srcId="{27AAE3EC-5107-4516-94D4-6B025EA3F2B0}" destId="{E8893F74-4458-428A-BCBC-CAE72F3B3CC4}" srcOrd="0" destOrd="0" presId="urn:microsoft.com/office/officeart/2005/8/layout/vList3"/>
    <dgm:cxn modelId="{2A542425-2E3A-4F28-9B32-480A24685782}" type="presParOf" srcId="{27AAE3EC-5107-4516-94D4-6B025EA3F2B0}" destId="{1EFCC234-AB7E-438E-9D86-7D57F10F6D14}" srcOrd="1" destOrd="0" presId="urn:microsoft.com/office/officeart/2005/8/layout/vList3"/>
    <dgm:cxn modelId="{CBBFF300-07F3-43C2-BC13-390B5480F76E}" type="presParOf" srcId="{F5264D55-CFE3-412B-B43C-9AC648F3AFD0}" destId="{2AE16B1E-CC79-4C65-8089-61CE6C536CB4}" srcOrd="3" destOrd="0" presId="urn:microsoft.com/office/officeart/2005/8/layout/vList3"/>
    <dgm:cxn modelId="{E36D3382-7649-4A75-A3B4-F3898CC39135}" type="presParOf" srcId="{F5264D55-CFE3-412B-B43C-9AC648F3AFD0}" destId="{C987AF50-1D92-43CA-934B-CC1597D4F534}" srcOrd="4" destOrd="0" presId="urn:microsoft.com/office/officeart/2005/8/layout/vList3"/>
    <dgm:cxn modelId="{1790B859-68FD-49B4-92AB-8F8924626241}" type="presParOf" srcId="{C987AF50-1D92-43CA-934B-CC1597D4F534}" destId="{708F2F1B-5AAE-426A-940F-4FAA224CB914}" srcOrd="0" destOrd="0" presId="urn:microsoft.com/office/officeart/2005/8/layout/vList3"/>
    <dgm:cxn modelId="{480C8229-7DDD-4AFE-A1F9-473F1C415DE6}" type="presParOf" srcId="{C987AF50-1D92-43CA-934B-CC1597D4F534}" destId="{28A26DEF-42BC-4BD2-98D4-00BFD169DF6D}" srcOrd="1" destOrd="0" presId="urn:microsoft.com/office/officeart/2005/8/layout/vList3"/>
    <dgm:cxn modelId="{C306CB74-4B03-4928-91FD-A36D541EA778}" type="presParOf" srcId="{F5264D55-CFE3-412B-B43C-9AC648F3AFD0}" destId="{1EA1967B-9C30-4B1B-9C0B-D6F6C40032D2}" srcOrd="5" destOrd="0" presId="urn:microsoft.com/office/officeart/2005/8/layout/vList3"/>
    <dgm:cxn modelId="{9C02BCBF-D2C1-4F9D-9170-E0C73D465F2A}" type="presParOf" srcId="{F5264D55-CFE3-412B-B43C-9AC648F3AFD0}" destId="{89C63A61-2125-4C0A-88A5-4736F3FA908D}" srcOrd="6" destOrd="0" presId="urn:microsoft.com/office/officeart/2005/8/layout/vList3"/>
    <dgm:cxn modelId="{59E8429E-87B8-42D5-A178-F8A60E5BBEE0}" type="presParOf" srcId="{89C63A61-2125-4C0A-88A5-4736F3FA908D}" destId="{F01B8390-848D-4718-AE5B-23111CDD2C6D}" srcOrd="0" destOrd="0" presId="urn:microsoft.com/office/officeart/2005/8/layout/vList3"/>
    <dgm:cxn modelId="{138F7007-6A05-4194-B7C0-0F656435CCD8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310880" cy="5652770"/>
        <a:chOff x="0" y="0"/>
        <a:chExt cx="8310880" cy="5652770"/>
      </a:xfrm>
    </dsp:grpSpPr>
    <dsp:sp modelId="{AC655AA5-021E-4802-A682-53B72B7D1CCD}">
      <dsp:nvSpPr>
        <dsp:cNvPr id="3" name="Стрелка вправо 2"/>
        <dsp:cNvSpPr/>
      </dsp:nvSpPr>
      <dsp:spPr bwMode="white">
        <a:xfrm>
          <a:off x="623316" y="0"/>
          <a:ext cx="7064248" cy="5652770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0">
          <a:schemeClr val="dk1"/>
        </a:lnRef>
        <a:fillRef idx="1">
          <a:schemeClr val="accent3">
            <a:tint val="55000"/>
          </a:schemeClr>
        </a:fillRef>
        <a:effectRef idx="0">
          <a:scrgbClr r="0" g="0" b="0"/>
        </a:effectRef>
        <a:fontRef idx="minor"/>
      </dsp:style>
      <dsp:txXfrm>
        <a:off x="623316" y="0"/>
        <a:ext cx="7064248" cy="5652770"/>
      </dsp:txXfrm>
    </dsp:sp>
    <dsp:sp modelId="{D4C5E790-449E-4DED-B552-05AD54E39B0D}">
      <dsp:nvSpPr>
        <dsp:cNvPr id="4" name="Скругленный прямоугольник 3"/>
        <dsp:cNvSpPr/>
      </dsp:nvSpPr>
      <dsp:spPr bwMode="white">
        <a:xfrm>
          <a:off x="0" y="1695831"/>
          <a:ext cx="1846862" cy="2261108"/>
        </a:xfrm>
        <a:prstGeom prst="roundRect">
          <a:avLst/>
        </a:prstGeom>
        <a:solidFill>
          <a:schemeClr val="accent1">
            <a:lumMod val="50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Использование</a:t>
          </a:r>
          <a:r>
            <a:rPr lang="en-US" altLang="ru-RU" dirty="0"/>
            <a:t> </a:t>
          </a:r>
          <a:r>
            <a:rPr lang="en-US" altLang="en-US" dirty="0"/>
            <a:t>результатов</a:t>
          </a:r>
          <a:r>
            <a:rPr lang="en-US" altLang="ru-RU" dirty="0"/>
            <a:t> </a:t>
          </a:r>
          <a:r>
            <a:rPr lang="en-US" altLang="en-US" dirty="0"/>
            <a:t>проведенных</a:t>
          </a:r>
          <a:r>
            <a:rPr lang="en-US" altLang="ru-RU" dirty="0"/>
            <a:t> </a:t>
          </a:r>
          <a:r>
            <a:rPr lang="en-US" altLang="en-US" dirty="0"/>
            <a:t>диагностических</a:t>
          </a:r>
          <a:r>
            <a:rPr lang="en-US" altLang="ru-RU" dirty="0"/>
            <a:t> </a:t>
          </a:r>
          <a:r>
            <a:rPr lang="en-US" altLang="en-US" dirty="0"/>
            <a:t>процедур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2024 </a:t>
          </a:r>
          <a:r>
            <a:rPr lang="en-US" altLang="en-US" dirty="0"/>
            <a:t>году</a:t>
          </a:r>
          <a:r>
            <a:rPr lang="en-US" altLang="ru-RU" dirty="0"/>
            <a:t> </a:t>
          </a:r>
          <a:r>
            <a:rPr lang="en-US" altLang="en-US" dirty="0"/>
            <a:t>для</a:t>
          </a:r>
          <a:r>
            <a:rPr lang="en-US" altLang="ru-RU" dirty="0"/>
            <a:t> </a:t>
          </a:r>
          <a:r>
            <a:rPr lang="en-US" altLang="en-US" dirty="0"/>
            <a:t>организации</a:t>
          </a:r>
          <a:r>
            <a:rPr lang="en-US" altLang="ru-RU" dirty="0"/>
            <a:t> </a:t>
          </a:r>
          <a:r>
            <a:rPr lang="en-US" altLang="en-US" dirty="0"/>
            <a:t>методического</a:t>
          </a:r>
          <a:r>
            <a:rPr lang="en-US" altLang="ru-RU" dirty="0"/>
            <a:t> </a:t>
          </a:r>
          <a:r>
            <a:rPr lang="en-US" altLang="en-US" dirty="0"/>
            <a:t>сопровождения</a:t>
          </a:r>
          <a:r>
            <a:rPr lang="en-US" altLang="ru-RU" dirty="0"/>
            <a:t> </a:t>
          </a:r>
          <a:r>
            <a:rPr lang="en-US" altLang="en-US" dirty="0"/>
            <a:t>педагогов</a:t>
          </a:r>
          <a:r>
            <a:rPr lang="en-US" altLang="ru-RU" dirty="0"/>
            <a:t> </a:t>
          </a:r>
          <a:r>
            <a:rPr lang="en-US" altLang="en-US" dirty="0"/>
            <a:t>ОО</a:t>
          </a:r>
          <a:r>
            <a:rPr lang="en-US" altLang="ru-RU" dirty="0"/>
            <a:t>.</a:t>
          </a:r>
          <a:endParaRPr lang="en-US" altLang="ru-RU" dirty="0"/>
        </a:p>
      </dsp:txBody>
      <dsp:txXfrm>
        <a:off x="0" y="1695831"/>
        <a:ext cx="1846862" cy="2261108"/>
      </dsp:txXfrm>
    </dsp:sp>
    <dsp:sp modelId="{2BEECD43-BC2B-4047-A15D-D2CBD1196191}">
      <dsp:nvSpPr>
        <dsp:cNvPr id="5" name="Скругленный прямоугольник 4"/>
        <dsp:cNvSpPr/>
      </dsp:nvSpPr>
      <dsp:spPr bwMode="white">
        <a:xfrm>
          <a:off x="2154673" y="1695831"/>
          <a:ext cx="1846862" cy="2261108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-4901"/>
            <a:lumOff val="2352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Ф</a:t>
          </a:r>
          <a:r>
            <a:rPr lang="ru-RU" dirty="0" smtClean="0"/>
            <a:t>ормирование благоприятной профессиональной среды для вовлечения учителей ОО в инновационные процессы успешных школ; </a:t>
          </a:r>
          <a:endParaRPr lang="ru-RU" dirty="0"/>
        </a:p>
      </dsp:txBody>
      <dsp:txXfrm>
        <a:off x="2154673" y="1695831"/>
        <a:ext cx="1846862" cy="2261108"/>
      </dsp:txXfrm>
    </dsp:sp>
    <dsp:sp modelId="{FDD289D2-022A-442B-BE93-A621BDCF09C8}">
      <dsp:nvSpPr>
        <dsp:cNvPr id="6" name="Скругленный прямоугольник 5"/>
        <dsp:cNvSpPr/>
      </dsp:nvSpPr>
      <dsp:spPr bwMode="white">
        <a:xfrm>
          <a:off x="4309345" y="1695831"/>
          <a:ext cx="1846862" cy="2261108"/>
        </a:xfrm>
        <a:prstGeom prst="roundRect">
          <a:avLst/>
        </a:prstGeom>
        <a:solidFill>
          <a:schemeClr val="bg1">
            <a:lumMod val="65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-9803"/>
            <a:lumOff val="4705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Необходимость</a:t>
          </a:r>
          <a:r>
            <a:rPr lang="en-US" altLang="ru-RU" dirty="0"/>
            <a:t> </a:t>
          </a:r>
          <a:r>
            <a:rPr lang="en-US" altLang="en-US" dirty="0"/>
            <a:t>контроля</a:t>
          </a:r>
          <a:r>
            <a:rPr lang="en-US" altLang="ru-RU" dirty="0"/>
            <a:t> </a:t>
          </a:r>
          <a:r>
            <a:rPr lang="en-US" altLang="en-US" dirty="0"/>
            <a:t>за</a:t>
          </a:r>
          <a:r>
            <a:rPr lang="en-US" altLang="ru-RU" dirty="0"/>
            <a:t> </a:t>
          </a:r>
          <a:r>
            <a:rPr lang="en-US" altLang="en-US" dirty="0"/>
            <a:t>качеством</a:t>
          </a:r>
          <a:r>
            <a:rPr lang="en-US" altLang="ru-RU" dirty="0"/>
            <a:t> </a:t>
          </a:r>
          <a:r>
            <a:rPr lang="en-US" altLang="en-US" dirty="0"/>
            <a:t>преподавания</a:t>
          </a:r>
          <a:r>
            <a:rPr lang="en-US" altLang="ru-RU" dirty="0"/>
            <a:t> </a:t>
          </a:r>
          <a:endParaRPr lang="en-US" altLang="ru-RU" dirty="0"/>
        </a:p>
      </dsp:txBody>
      <dsp:txXfrm>
        <a:off x="4309345" y="1695831"/>
        <a:ext cx="1846862" cy="2261108"/>
      </dsp:txXfrm>
    </dsp:sp>
    <dsp:sp modelId="{15A37C89-129C-49E1-ADF2-2726F06899D5}">
      <dsp:nvSpPr>
        <dsp:cNvPr id="7" name="Скругленный прямоугольник 6"/>
        <dsp:cNvSpPr/>
      </dsp:nvSpPr>
      <dsp:spPr bwMode="white">
        <a:xfrm>
          <a:off x="6464018" y="1695831"/>
          <a:ext cx="1846862" cy="2261108"/>
        </a:xfrm>
        <a:prstGeom prst="roundRect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3">
            <a:tint val="55000"/>
            <a:hueOff val="0"/>
            <a:satOff val="4902"/>
            <a:lumOff val="-2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9530" tIns="49530" rIns="49530" bIns="4953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dirty="0"/>
            <a:t>Из материалов </a:t>
          </a:r>
          <a:r>
            <a:rPr lang="en-US" altLang="en-US" dirty="0"/>
            <a:t>Координационного</a:t>
          </a:r>
          <a:r>
            <a:rPr lang="en-US" altLang="ru-RU" dirty="0"/>
            <a:t> </a:t>
          </a:r>
          <a:r>
            <a:rPr lang="en-US" altLang="en-US" dirty="0"/>
            <a:t>совета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качеству</a:t>
          </a:r>
          <a:r>
            <a:rPr lang="en-US" altLang="ru-RU" dirty="0"/>
            <a:t> </a:t>
          </a:r>
          <a:r>
            <a:rPr lang="en-US" altLang="en-US" dirty="0"/>
            <a:t>образования</a:t>
          </a:r>
          <a:r>
            <a:rPr lang="en-US" altLang="ru-RU" dirty="0"/>
            <a:t> </a:t>
          </a:r>
          <a:r>
            <a:rPr lang="en-US" altLang="en-US" dirty="0"/>
            <a:t>при</a:t>
          </a:r>
          <a:r>
            <a:rPr lang="en-US" altLang="ru-RU" dirty="0"/>
            <a:t> </a:t>
          </a:r>
          <a:r>
            <a:rPr lang="en-US" altLang="en-US" dirty="0"/>
            <a:t>комитете</a:t>
          </a:r>
          <a:r>
            <a:rPr lang="en-US" altLang="ru-RU" dirty="0"/>
            <a:t> </a:t>
          </a:r>
          <a:r>
            <a:rPr lang="en-US" altLang="en-US" dirty="0"/>
            <a:t>общего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профессионального</a:t>
          </a:r>
          <a:r>
            <a:rPr lang="en-US" altLang="ru-RU" dirty="0"/>
            <a:t> </a:t>
          </a:r>
          <a:r>
            <a:rPr lang="en-US" altLang="en-US" dirty="0"/>
            <a:t>образования</a:t>
          </a:r>
          <a:r>
            <a:rPr lang="en-US" altLang="ru-RU" dirty="0"/>
            <a:t> </a:t>
          </a:r>
          <a:r>
            <a:rPr lang="en-US" altLang="en-US" dirty="0"/>
            <a:t>Ленинградской</a:t>
          </a:r>
          <a:r>
            <a:rPr lang="en-US" altLang="ru-RU" dirty="0"/>
            <a:t> </a:t>
          </a:r>
          <a:r>
            <a:rPr lang="en-US" altLang="en-US" dirty="0"/>
            <a:t>области</a:t>
          </a:r>
          <a:endParaRPr lang="en-US" altLang="en-US" dirty="0"/>
        </a:p>
      </dsp:txBody>
      <dsp:txXfrm>
        <a:off x="6464018" y="1695831"/>
        <a:ext cx="1846862" cy="226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375015" cy="5928360"/>
        <a:chOff x="0" y="0"/>
        <a:chExt cx="8375015" cy="5928360"/>
      </a:xfrm>
    </dsp:grpSpPr>
    <dsp:sp modelId="{AC655AA5-021E-4802-A682-53B72B7D1CCD}">
      <dsp:nvSpPr>
        <dsp:cNvPr id="3" name="Стрелка вправо 2"/>
        <dsp:cNvSpPr/>
      </dsp:nvSpPr>
      <dsp:spPr bwMode="white">
        <a:xfrm>
          <a:off x="628126" y="0"/>
          <a:ext cx="7118763" cy="5928360"/>
        </a:xfrm>
        <a:prstGeom prst="rightArrow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0">
          <a:schemeClr val="dk1"/>
        </a:lnRef>
        <a:fillRef idx="1">
          <a:schemeClr val="accent3">
            <a:tint val="55000"/>
          </a:schemeClr>
        </a:fillRef>
        <a:effectRef idx="0">
          <a:scrgbClr r="0" g="0" b="0"/>
        </a:effectRef>
        <a:fontRef idx="minor"/>
      </dsp:style>
      <dsp:txXfrm>
        <a:off x="628126" y="0"/>
        <a:ext cx="7118763" cy="5928360"/>
      </dsp:txXfrm>
    </dsp:sp>
    <dsp:sp modelId="{D4C5E790-449E-4DED-B552-05AD54E39B0D}">
      <dsp:nvSpPr>
        <dsp:cNvPr id="4" name="Скругленный прямоугольник 3"/>
        <dsp:cNvSpPr/>
      </dsp:nvSpPr>
      <dsp:spPr bwMode="white">
        <a:xfrm>
          <a:off x="0" y="1778508"/>
          <a:ext cx="1861114" cy="2371344"/>
        </a:xfrm>
        <a:prstGeom prst="roundRect">
          <a:avLst/>
        </a:prstGeom>
        <a:solidFill>
          <a:schemeClr val="accent1">
            <a:lumMod val="50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Организация</a:t>
          </a:r>
          <a:r>
            <a:rPr lang="en-US" altLang="ru-RU" dirty="0"/>
            <a:t>    </a:t>
          </a:r>
          <a:r>
            <a:rPr lang="en-US" altLang="en-US" dirty="0"/>
            <a:t>подготовки</a:t>
          </a:r>
          <a:r>
            <a:rPr lang="en-US" altLang="ru-RU" dirty="0"/>
            <a:t>      </a:t>
          </a:r>
          <a:r>
            <a:rPr lang="en-US" altLang="en-US" dirty="0"/>
            <a:t>и</a:t>
          </a:r>
          <a:r>
            <a:rPr lang="en-US" altLang="ru-RU" dirty="0"/>
            <a:t>      </a:t>
          </a:r>
          <a:r>
            <a:rPr lang="en-US" altLang="en-US" dirty="0"/>
            <a:t>реализации</a:t>
          </a:r>
          <a:r>
            <a:rPr lang="en-US" altLang="ru-RU" dirty="0"/>
            <a:t>     </a:t>
          </a:r>
          <a:r>
            <a:rPr lang="en-US" altLang="en-US" dirty="0"/>
            <a:t>мероприятий</a:t>
          </a:r>
          <a:r>
            <a:rPr lang="en-US" altLang="ru-RU" dirty="0"/>
            <a:t> 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соответствии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планом</a:t>
          </a:r>
          <a:r>
            <a:rPr lang="en-US" altLang="ru-RU" dirty="0"/>
            <a:t> - </a:t>
          </a:r>
          <a:r>
            <a:rPr lang="en-US" altLang="en-US" dirty="0"/>
            <a:t>графиком</a:t>
          </a:r>
          <a:r>
            <a:rPr lang="en-US" altLang="ru-RU" dirty="0"/>
            <a:t> </a:t>
          </a:r>
          <a:r>
            <a:rPr lang="en-US" altLang="en-US" dirty="0"/>
            <a:t>реализации</a:t>
          </a:r>
          <a:r>
            <a:rPr lang="en-US" altLang="ru-RU" dirty="0"/>
            <a:t> </a:t>
          </a:r>
          <a:r>
            <a:rPr lang="en-US" altLang="en-US" dirty="0"/>
            <a:t>задач</a:t>
          </a:r>
          <a:r>
            <a:rPr lang="en-US" altLang="ru-RU" dirty="0"/>
            <a:t> </a:t>
          </a:r>
          <a:r>
            <a:rPr lang="en-US" altLang="en-US" dirty="0"/>
            <a:t>образовательного</a:t>
          </a:r>
          <a:r>
            <a:rPr lang="en-US" altLang="ru-RU" dirty="0"/>
            <a:t> </a:t>
          </a:r>
          <a:r>
            <a:rPr lang="en-US" altLang="en-US" dirty="0"/>
            <a:t>события</a:t>
          </a:r>
          <a:r>
            <a:rPr lang="en-US" altLang="ru-RU" dirty="0"/>
            <a:t> </a:t>
          </a:r>
          <a:r>
            <a:rPr lang="en-US" altLang="en-US" dirty="0"/>
            <a:t>«</a:t>
          </a:r>
          <a:r>
            <a:rPr lang="en-US" altLang="en-US" dirty="0"/>
            <a:t>Марафон</a:t>
          </a:r>
          <a:r>
            <a:rPr lang="en-US" altLang="ru-RU" dirty="0"/>
            <a:t> </a:t>
          </a:r>
          <a:r>
            <a:rPr lang="en-US" altLang="en-US" dirty="0"/>
            <a:t>открытых</a:t>
          </a:r>
          <a:r>
            <a:rPr lang="en-US" altLang="ru-RU" dirty="0"/>
            <a:t> </a:t>
          </a:r>
          <a:r>
            <a:rPr lang="en-US" altLang="en-US" dirty="0"/>
            <a:t>«</a:t>
          </a:r>
          <a:r>
            <a:rPr lang="en-US" altLang="en-US" dirty="0"/>
            <a:t>классных</a:t>
          </a:r>
          <a:r>
            <a:rPr lang="en-US" altLang="en-US" dirty="0"/>
            <a:t>»</a:t>
          </a:r>
          <a:r>
            <a:rPr lang="en-US" altLang="ru-RU" dirty="0"/>
            <a:t> </a:t>
          </a:r>
          <a:r>
            <a:rPr lang="en-US" altLang="en-US" dirty="0"/>
            <a:t>уроков</a:t>
          </a:r>
          <a:r>
            <a:rPr lang="en-US" altLang="en-US" dirty="0"/>
            <a:t>»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 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период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20 </a:t>
          </a:r>
          <a:r>
            <a:rPr lang="en-US" altLang="en-US" dirty="0"/>
            <a:t>января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20 </a:t>
          </a:r>
          <a:r>
            <a:rPr lang="en-US" altLang="en-US" dirty="0"/>
            <a:t>марта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.</a:t>
          </a:r>
          <a:endParaRPr lang="en-US" altLang="ru-RU" dirty="0"/>
        </a:p>
      </dsp:txBody>
      <dsp:txXfrm>
        <a:off x="0" y="1778508"/>
        <a:ext cx="1861114" cy="2371344"/>
      </dsp:txXfrm>
    </dsp:sp>
    <dsp:sp modelId="{2BEECD43-BC2B-4047-A15D-D2CBD1196191}">
      <dsp:nvSpPr>
        <dsp:cNvPr id="5" name="Скругленный прямоугольник 4"/>
        <dsp:cNvSpPr/>
      </dsp:nvSpPr>
      <dsp:spPr bwMode="white">
        <a:xfrm>
          <a:off x="2171300" y="1778508"/>
          <a:ext cx="1861114" cy="2371344"/>
        </a:xfrm>
        <a:prstGeom prst="roundRect">
          <a:avLst/>
        </a:prstGeom>
        <a:solidFill>
          <a:schemeClr val="accent1">
            <a:lumMod val="75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-4901"/>
            <a:lumOff val="2352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Согласование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утверждение</a:t>
          </a:r>
          <a:r>
            <a:rPr lang="en-US" altLang="ru-RU" dirty="0"/>
            <a:t> </a:t>
          </a:r>
          <a:r>
            <a:rPr lang="en-US" altLang="en-US" dirty="0"/>
            <a:t>плана</a:t>
          </a:r>
          <a:r>
            <a:rPr lang="en-US" altLang="ru-RU" dirty="0"/>
            <a:t> </a:t>
          </a:r>
          <a:r>
            <a:rPr lang="en-US" altLang="ru-RU" dirty="0"/>
            <a:t>–</a:t>
          </a:r>
          <a:r>
            <a:rPr lang="en-US" altLang="ru-RU" dirty="0"/>
            <a:t> </a:t>
          </a:r>
          <a:r>
            <a:rPr lang="en-US" altLang="en-US" dirty="0"/>
            <a:t>графика</a:t>
          </a:r>
          <a:r>
            <a:rPr lang="en-US" altLang="ru-RU" dirty="0"/>
            <a:t> </a:t>
          </a:r>
          <a:r>
            <a:rPr lang="en-US" altLang="en-US" dirty="0"/>
            <a:t>открытых</a:t>
          </a:r>
          <a:r>
            <a:rPr lang="en-US" altLang="ru-RU" dirty="0"/>
            <a:t> </a:t>
          </a:r>
          <a:r>
            <a:rPr lang="en-US" altLang="en-US" dirty="0"/>
            <a:t>уроков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: </a:t>
          </a:r>
          <a:r>
            <a:rPr lang="en-US" altLang="en-US" dirty="0"/>
            <a:t>иностранному</a:t>
          </a:r>
          <a:r>
            <a:rPr lang="en-US" altLang="ru-RU" dirty="0"/>
            <a:t> </a:t>
          </a:r>
          <a:r>
            <a:rPr lang="en-US" altLang="en-US" dirty="0"/>
            <a:t>языку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</a:t>
          </a:r>
          <a:r>
            <a:rPr lang="en-US" altLang="en-US" dirty="0"/>
            <a:t>начальных</a:t>
          </a:r>
          <a:r>
            <a:rPr lang="en-US" altLang="ru-RU" dirty="0"/>
            <a:t> </a:t>
          </a:r>
          <a:r>
            <a:rPr lang="en-US" altLang="en-US" dirty="0"/>
            <a:t>классах</a:t>
          </a:r>
          <a:r>
            <a:rPr lang="en-US" altLang="ru-RU" dirty="0"/>
            <a:t>, </a:t>
          </a:r>
          <a:r>
            <a:rPr lang="en-US" altLang="en-US" dirty="0"/>
            <a:t>математике</a:t>
          </a:r>
          <a:r>
            <a:rPr lang="en-US" altLang="ru-RU" dirty="0"/>
            <a:t> (</a:t>
          </a:r>
          <a:r>
            <a:rPr lang="en-US" altLang="en-US" dirty="0"/>
            <a:t>алгебре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геометрии</a:t>
          </a:r>
          <a:r>
            <a:rPr lang="en-US" altLang="ru-RU" dirty="0"/>
            <a:t>), </a:t>
          </a:r>
          <a:r>
            <a:rPr lang="en-US" altLang="en-US" dirty="0"/>
            <a:t>русскому</a:t>
          </a:r>
          <a:r>
            <a:rPr lang="en-US" altLang="ru-RU" dirty="0"/>
            <a:t> </a:t>
          </a:r>
          <a:r>
            <a:rPr lang="en-US" altLang="en-US" dirty="0"/>
            <a:t>языку</a:t>
          </a:r>
          <a:r>
            <a:rPr lang="en-US" altLang="ru-RU" dirty="0"/>
            <a:t>, </a:t>
          </a:r>
          <a:r>
            <a:rPr lang="en-US" altLang="en-US" dirty="0"/>
            <a:t>химии</a:t>
          </a:r>
          <a:r>
            <a:rPr lang="en-US" altLang="ru-RU" dirty="0"/>
            <a:t>, </a:t>
          </a:r>
          <a:r>
            <a:rPr lang="en-US" altLang="en-US" dirty="0"/>
            <a:t>физике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информатике</a:t>
          </a:r>
          <a:r>
            <a:rPr lang="en-US" altLang="ru-RU" dirty="0"/>
            <a:t> </a:t>
          </a:r>
          <a:r>
            <a:rPr lang="en-US" altLang="en-US" dirty="0"/>
            <a:t>в</a:t>
          </a:r>
          <a:r>
            <a:rPr lang="en-US" altLang="ru-RU" dirty="0"/>
            <a:t> 5-11 </a:t>
          </a:r>
          <a:r>
            <a:rPr lang="en-US" altLang="en-US" dirty="0"/>
            <a:t>классах</a:t>
          </a:r>
          <a:r>
            <a:rPr lang="en-US" altLang="ru-RU" dirty="0"/>
            <a:t> </a:t>
          </a:r>
          <a:endParaRPr lang="en-US" altLang="ru-RU" dirty="0"/>
        </a:p>
      </dsp:txBody>
      <dsp:txXfrm>
        <a:off x="2171300" y="1778508"/>
        <a:ext cx="1861114" cy="2371344"/>
      </dsp:txXfrm>
    </dsp:sp>
    <dsp:sp modelId="{FDD289D2-022A-442B-BE93-A621BDCF09C8}">
      <dsp:nvSpPr>
        <dsp:cNvPr id="6" name="Скругленный прямоугольник 5"/>
        <dsp:cNvSpPr/>
      </dsp:nvSpPr>
      <dsp:spPr bwMode="white">
        <a:xfrm>
          <a:off x="4342600" y="1778508"/>
          <a:ext cx="1861114" cy="2371344"/>
        </a:xfrm>
        <a:prstGeom prst="roundRect">
          <a:avLst/>
        </a:prstGeom>
        <a:solidFill>
          <a:schemeClr val="bg1">
            <a:lumMod val="65000"/>
          </a:schemeClr>
        </a:solidFill>
      </dsp:spPr>
      <dsp:style>
        <a:lnRef idx="2">
          <a:schemeClr val="lt1"/>
        </a:lnRef>
        <a:fillRef idx="1">
          <a:schemeClr val="accent3">
            <a:shade val="50000"/>
            <a:hueOff val="0"/>
            <a:satOff val="-9803"/>
            <a:lumOff val="4705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Организация</a:t>
          </a:r>
          <a:r>
            <a:rPr lang="en-US" altLang="ru-RU" dirty="0"/>
            <a:t> </a:t>
          </a:r>
          <a:r>
            <a:rPr lang="en-US" altLang="en-US" dirty="0"/>
            <a:t>работы</a:t>
          </a:r>
          <a:r>
            <a:rPr lang="en-US" altLang="ru-RU" dirty="0"/>
            <a:t> </a:t>
          </a:r>
          <a:r>
            <a:rPr lang="en-US" altLang="en-US" dirty="0"/>
            <a:t>на</a:t>
          </a:r>
          <a:r>
            <a:rPr lang="en-US" altLang="ru-RU" dirty="0"/>
            <a:t> </a:t>
          </a:r>
          <a:r>
            <a:rPr lang="en-US" altLang="en-US" dirty="0"/>
            <a:t>институциональном</a:t>
          </a:r>
          <a:r>
            <a:rPr lang="en-US" altLang="ru-RU" dirty="0"/>
            <a:t> </a:t>
          </a:r>
          <a:r>
            <a:rPr lang="en-US" altLang="en-US" dirty="0"/>
            <a:t>уровне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выявлению</a:t>
          </a:r>
          <a:r>
            <a:rPr lang="en-US" altLang="ru-RU" dirty="0"/>
            <a:t> </a:t>
          </a:r>
          <a:r>
            <a:rPr lang="en-US" altLang="en-US" dirty="0"/>
            <a:t>успешного</a:t>
          </a:r>
          <a:r>
            <a:rPr lang="en-US" altLang="ru-RU" dirty="0"/>
            <a:t> </a:t>
          </a:r>
          <a:r>
            <a:rPr lang="en-US" altLang="en-US" dirty="0"/>
            <a:t>педагогического</a:t>
          </a:r>
          <a:r>
            <a:rPr lang="en-US" altLang="ru-RU" dirty="0"/>
            <a:t> </a:t>
          </a:r>
          <a:r>
            <a:rPr lang="en-US" altLang="en-US" dirty="0"/>
            <a:t>опыта</a:t>
          </a:r>
          <a:r>
            <a:rPr lang="en-US" altLang="ru-RU" dirty="0"/>
            <a:t> </a:t>
          </a:r>
          <a:r>
            <a:rPr lang="en-US" altLang="en-US" dirty="0"/>
            <a:t>по</a:t>
          </a:r>
          <a:r>
            <a:rPr lang="en-US" altLang="ru-RU" dirty="0"/>
            <a:t> </a:t>
          </a:r>
          <a:r>
            <a:rPr lang="en-US" altLang="en-US" dirty="0"/>
            <a:t>данным</a:t>
          </a:r>
          <a:r>
            <a:rPr lang="en-US" altLang="ru-RU" dirty="0"/>
            <a:t> </a:t>
          </a:r>
          <a:r>
            <a:rPr lang="en-US" altLang="en-US" dirty="0"/>
            <a:t>предметам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целью</a:t>
          </a:r>
          <a:r>
            <a:rPr lang="en-US" altLang="ru-RU" dirty="0"/>
            <a:t> </a:t>
          </a:r>
          <a:r>
            <a:rPr lang="en-US" altLang="en-US" dirty="0"/>
            <a:t>распространения</a:t>
          </a:r>
          <a:r>
            <a:rPr lang="en-US" altLang="ru-RU" dirty="0"/>
            <a:t> </a:t>
          </a:r>
          <a:r>
            <a:rPr lang="en-US" altLang="en-US" dirty="0"/>
            <a:t>эффективного</a:t>
          </a:r>
          <a:r>
            <a:rPr lang="en-US" altLang="ru-RU" dirty="0"/>
            <a:t> </a:t>
          </a:r>
          <a:r>
            <a:rPr lang="en-US" altLang="en-US" dirty="0"/>
            <a:t>педагогического</a:t>
          </a:r>
          <a:r>
            <a:rPr lang="en-US" altLang="ru-RU" dirty="0"/>
            <a:t> </a:t>
          </a:r>
          <a:r>
            <a:rPr lang="en-US" altLang="en-US" dirty="0"/>
            <a:t>опыта</a:t>
          </a:r>
          <a:endParaRPr lang="en-US" altLang="ru-RU" dirty="0"/>
        </a:p>
      </dsp:txBody>
      <dsp:txXfrm>
        <a:off x="4342600" y="1778508"/>
        <a:ext cx="1861114" cy="2371344"/>
      </dsp:txXfrm>
    </dsp:sp>
    <dsp:sp modelId="{15A37C89-129C-49E1-ADF2-2726F06899D5}">
      <dsp:nvSpPr>
        <dsp:cNvPr id="7" name="Скругленный прямоугольник 6"/>
        <dsp:cNvSpPr/>
      </dsp:nvSpPr>
      <dsp:spPr bwMode="white">
        <a:xfrm>
          <a:off x="6513901" y="1778508"/>
          <a:ext cx="1861114" cy="2371344"/>
        </a:xfrm>
        <a:prstGeom prst="roundRect">
          <a:avLst/>
        </a:prstGeom>
        <a:solidFill>
          <a:schemeClr val="bg1">
            <a:lumMod val="50000"/>
          </a:schemeClr>
        </a:solidFill>
      </dsp:spPr>
      <dsp:style>
        <a:lnRef idx="2">
          <a:schemeClr val="lt1"/>
        </a:lnRef>
        <a:fillRef idx="1">
          <a:schemeClr val="accent3">
            <a:tint val="55000"/>
            <a:hueOff val="0"/>
            <a:satOff val="4902"/>
            <a:lumOff val="-2352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38100" tIns="38100" rIns="38100" bIns="3810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Р</a:t>
          </a:r>
          <a:r>
            <a:rPr lang="en-US" altLang="ru-RU" dirty="0"/>
            <a:t> </a:t>
          </a:r>
          <a:r>
            <a:rPr lang="en-US" altLang="en-US" dirty="0"/>
            <a:t>А</a:t>
          </a:r>
          <a:r>
            <a:rPr lang="en-US" altLang="ru-RU" dirty="0"/>
            <a:t> </a:t>
          </a:r>
          <a:r>
            <a:rPr lang="en-US" altLang="en-US" dirty="0"/>
            <a:t>С</a:t>
          </a:r>
          <a:r>
            <a:rPr lang="en-US" altLang="ru-RU" dirty="0"/>
            <a:t> </a:t>
          </a:r>
          <a:r>
            <a:rPr lang="en-US" altLang="en-US" dirty="0"/>
            <a:t>П</a:t>
          </a:r>
          <a:r>
            <a:rPr lang="en-US" altLang="ru-RU" dirty="0"/>
            <a:t> </a:t>
          </a:r>
          <a:r>
            <a:rPr lang="en-US" altLang="en-US" dirty="0"/>
            <a:t>О</a:t>
          </a:r>
          <a:r>
            <a:rPr lang="en-US" altLang="ru-RU" dirty="0"/>
            <a:t> </a:t>
          </a:r>
          <a:r>
            <a:rPr lang="en-US" altLang="en-US" dirty="0"/>
            <a:t>Р</a:t>
          </a:r>
          <a:r>
            <a:rPr lang="en-US" altLang="ru-RU" dirty="0"/>
            <a:t> </a:t>
          </a:r>
          <a:r>
            <a:rPr lang="en-US" altLang="en-US" dirty="0"/>
            <a:t>Я</a:t>
          </a:r>
          <a:r>
            <a:rPr lang="en-US" altLang="ru-RU" dirty="0"/>
            <a:t> </a:t>
          </a:r>
          <a:r>
            <a:rPr lang="en-US" altLang="en-US" dirty="0"/>
            <a:t>Ж</a:t>
          </a:r>
          <a:r>
            <a:rPr lang="en-US" altLang="ru-RU" dirty="0"/>
            <a:t> </a:t>
          </a:r>
          <a:r>
            <a:rPr lang="en-US" altLang="en-US" dirty="0"/>
            <a:t>Е</a:t>
          </a:r>
          <a:r>
            <a:rPr lang="en-US" altLang="ru-RU" dirty="0"/>
            <a:t> </a:t>
          </a:r>
          <a:r>
            <a:rPr lang="en-US" altLang="en-US" dirty="0"/>
            <a:t>Н</a:t>
          </a:r>
          <a:r>
            <a:rPr lang="en-US" altLang="ru-RU" dirty="0"/>
            <a:t> </a:t>
          </a:r>
          <a:r>
            <a:rPr lang="en-US" altLang="en-US" dirty="0"/>
            <a:t>И</a:t>
          </a:r>
          <a:r>
            <a:rPr lang="en-US" altLang="ru-RU" dirty="0"/>
            <a:t> </a:t>
          </a:r>
          <a:r>
            <a:rPr lang="en-US" altLang="en-US" dirty="0"/>
            <a:t>Е</a:t>
          </a:r>
          <a:endParaRPr lang="en-US" altLang="en-US" dirty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dirty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/>
            <a:t>от</a:t>
          </a:r>
          <a:r>
            <a:rPr lang="en-US" altLang="ru-RU" dirty="0"/>
            <a:t> 16 </a:t>
          </a:r>
          <a:r>
            <a:rPr lang="en-US" altLang="en-US" dirty="0"/>
            <a:t>января</a:t>
          </a:r>
          <a:r>
            <a:rPr lang="en-US" altLang="ru-RU" dirty="0"/>
            <a:t> 2025 </a:t>
          </a:r>
          <a:r>
            <a:rPr lang="en-US" altLang="en-US" dirty="0"/>
            <a:t>года</a:t>
          </a:r>
          <a:r>
            <a:rPr lang="en-US" altLang="ru-RU" dirty="0"/>
            <a:t>  </a:t>
          </a:r>
          <a:r>
            <a:rPr lang="en-US" altLang="en-US" dirty="0"/>
            <a:t>№</a:t>
          </a:r>
          <a:r>
            <a:rPr lang="en-US" altLang="ru-RU" dirty="0"/>
            <a:t> 22 </a:t>
          </a:r>
          <a:endParaRPr lang="en-US" altLang="ru-RU" dirty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ru-RU" dirty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sp:txBody>
      <dsp:txXfrm>
        <a:off x="6513901" y="1778508"/>
        <a:ext cx="1861114" cy="2371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652364" cy="3606892"/>
        <a:chOff x="0" y="0"/>
        <a:chExt cx="7652364" cy="3606892"/>
      </a:xfrm>
    </dsp:grpSpPr>
    <dsp:sp modelId="{8F8DDFFB-6FD2-4DF9-8F69-6947464F444C}">
      <dsp:nvSpPr>
        <dsp:cNvPr id="4" name="Пятиугольник 3"/>
        <dsp:cNvSpPr/>
      </dsp:nvSpPr>
      <dsp:spPr bwMode="white">
        <a:xfrm rot="10800000">
          <a:off x="1471607" y="0"/>
          <a:ext cx="5088822" cy="75934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rot="10800000" lIns="334850" tIns="57150" rIns="10668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</a:rPr>
            <a:t>Комитет образования администрации Кировского муниципального района Ленинградской области </a:t>
          </a:r>
          <a:endParaRPr lang="ru-RU" dirty="0">
            <a:solidFill>
              <a:schemeClr val="tx1"/>
            </a:solidFill>
          </a:endParaRPr>
        </a:p>
      </dsp:txBody>
      <dsp:txXfrm rot="10800000">
        <a:off x="1471607" y="0"/>
        <a:ext cx="5088822" cy="759346"/>
      </dsp:txXfrm>
    </dsp:sp>
    <dsp:sp modelId="{FC0D725E-3AEC-45D5-B9BB-22E19B317A97}">
      <dsp:nvSpPr>
        <dsp:cNvPr id="3" name="Овал 2"/>
        <dsp:cNvSpPr/>
      </dsp:nvSpPr>
      <dsp:spPr bwMode="white">
        <a:xfrm>
          <a:off x="1091935" y="0"/>
          <a:ext cx="759346" cy="759346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091935" y="0"/>
        <a:ext cx="759346" cy="759346"/>
      </dsp:txXfrm>
    </dsp:sp>
    <dsp:sp modelId="{1EFCC234-AB7E-438E-9D86-7D57F10F6D14}">
      <dsp:nvSpPr>
        <dsp:cNvPr id="6" name="Пятиугольник 5"/>
        <dsp:cNvSpPr/>
      </dsp:nvSpPr>
      <dsp:spPr bwMode="white">
        <a:xfrm rot="10800000">
          <a:off x="1471607" y="949182"/>
          <a:ext cx="5088822" cy="759346"/>
        </a:xfrm>
        <a:prstGeom prst="homePlate">
          <a:avLst/>
        </a:prstGeom>
        <a:solidFill>
          <a:schemeClr val="accent1">
            <a:lumMod val="40000"/>
            <a:lumOff val="60000"/>
          </a:schemeClr>
        </a:solidFill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rot="10800000" lIns="334850" tIns="57150" rIns="10668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chemeClr val="tx1"/>
            </a:solidFill>
          </a:endParaRPr>
        </a:p>
      </dsp:txBody>
      <dsp:txXfrm rot="10800000">
        <a:off x="1471607" y="949182"/>
        <a:ext cx="5088822" cy="759346"/>
      </dsp:txXfrm>
    </dsp:sp>
    <dsp:sp modelId="{E8893F74-4458-428A-BCBC-CAE72F3B3CC4}">
      <dsp:nvSpPr>
        <dsp:cNvPr id="5" name="Овал 4"/>
        <dsp:cNvSpPr/>
      </dsp:nvSpPr>
      <dsp:spPr bwMode="white">
        <a:xfrm>
          <a:off x="1091935" y="949182"/>
          <a:ext cx="759346" cy="759346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4200000"/>
            <a:satOff val="131"/>
            <a:lumOff val="-1698"/>
            <a:alpha val="100000"/>
          </a:schemeClr>
        </a:fillRef>
        <a:effectRef idx="0">
          <a:scrgbClr r="0" g="0" b="0"/>
        </a:effectRef>
        <a:fontRef idx="minor"/>
      </dsp:style>
      <dsp:txXfrm>
        <a:off x="1091935" y="949182"/>
        <a:ext cx="759346" cy="759346"/>
      </dsp:txXfrm>
    </dsp:sp>
    <dsp:sp modelId="{28A26DEF-42BC-4BD2-98D4-00BFD169DF6D}">
      <dsp:nvSpPr>
        <dsp:cNvPr id="8" name="Пятиугольник 7"/>
        <dsp:cNvSpPr/>
      </dsp:nvSpPr>
      <dsp:spPr bwMode="white">
        <a:xfrm rot="10800000">
          <a:off x="1471607" y="1898364"/>
          <a:ext cx="5088822" cy="75934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rot="10800000" lIns="334850" tIns="57150" rIns="10668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tx1"/>
              </a:solidFill>
            </a:rPr>
            <a:t>тел. +7 (81362) 21-469</a:t>
          </a:r>
          <a:endParaRPr lang="ru-RU" dirty="0">
            <a:solidFill>
              <a:schemeClr val="tx1"/>
            </a:solidFill>
          </a:endParaRPr>
        </a:p>
      </dsp:txBody>
      <dsp:txXfrm rot="10800000">
        <a:off x="1471607" y="1898364"/>
        <a:ext cx="5088822" cy="759346"/>
      </dsp:txXfrm>
    </dsp:sp>
    <dsp:sp modelId="{708F2F1B-5AAE-426A-940F-4FAA224CB914}">
      <dsp:nvSpPr>
        <dsp:cNvPr id="7" name="Овал 6"/>
        <dsp:cNvSpPr/>
      </dsp:nvSpPr>
      <dsp:spPr bwMode="white">
        <a:xfrm>
          <a:off x="1091935" y="1898364"/>
          <a:ext cx="759346" cy="759346"/>
        </a:xfrm>
        <a:prstGeom prst="ellipse">
          <a:avLst/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8400000"/>
            <a:satOff val="261"/>
            <a:lumOff val="-3398"/>
            <a:alpha val="100000"/>
          </a:schemeClr>
        </a:fillRef>
        <a:effectRef idx="0">
          <a:scrgbClr r="0" g="0" b="0"/>
        </a:effectRef>
        <a:fontRef idx="minor"/>
      </dsp:style>
      <dsp:txXfrm>
        <a:off x="1091935" y="1898364"/>
        <a:ext cx="759346" cy="759346"/>
      </dsp:txXfrm>
    </dsp:sp>
    <dsp:sp modelId="{BF4F86D8-6131-4EF3-8060-90BA941BA9E6}">
      <dsp:nvSpPr>
        <dsp:cNvPr id="10" name="Пятиугольник 9"/>
        <dsp:cNvSpPr/>
      </dsp:nvSpPr>
      <dsp:spPr bwMode="white">
        <a:xfrm rot="10800000">
          <a:off x="1471607" y="2847546"/>
          <a:ext cx="5088822" cy="759346"/>
        </a:xfrm>
        <a:prstGeom prst="homePlate">
          <a:avLst/>
        </a:prstGeom>
        <a:solidFill>
          <a:schemeClr val="accent1">
            <a:lumMod val="75000"/>
          </a:schemeClr>
        </a:solidFill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rot="10800000" lIns="334850" tIns="57150" rIns="106680" bIns="5715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b="0" i="0" dirty="0" smtClean="0">
              <a:solidFill>
                <a:schemeClr val="tx1"/>
              </a:solidFill>
              <a:hlinkClick r:id="rId4"/>
            </a:rPr>
            <a:t>kirovsk-metod@kirovsk-reg.r</a:t>
          </a:r>
          <a:r>
            <a:rPr lang="en-US" dirty="0" smtClean="0">
              <a:solidFill>
                <a:schemeClr val="tx1"/>
              </a:solidFill>
              <a:hlinkClick r:id="rId4"/>
            </a:rPr>
            <a:t>u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sp:txBody>
      <dsp:txXfrm rot="10800000">
        <a:off x="1471607" y="2847546"/>
        <a:ext cx="5088822" cy="759346"/>
      </dsp:txXfrm>
    </dsp:sp>
    <dsp:sp modelId="{F01B8390-848D-4718-AE5B-23111CDD2C6D}">
      <dsp:nvSpPr>
        <dsp:cNvPr id="9" name="Овал 8"/>
        <dsp:cNvSpPr/>
      </dsp:nvSpPr>
      <dsp:spPr bwMode="white">
        <a:xfrm>
          <a:off x="1073467" y="2796480"/>
          <a:ext cx="759346" cy="759346"/>
        </a:xfrm>
        <a:prstGeom prst="ellipse">
          <a:avLst/>
        </a:prstGeom>
        <a:blipFill rotWithShape="1">
          <a:blip r:embed="rId5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12600000"/>
            <a:satOff val="392"/>
            <a:lumOff val="-5097"/>
            <a:alpha val="100000"/>
          </a:schemeClr>
        </a:fillRef>
        <a:effectRef idx="0">
          <a:scrgbClr r="0" g="0" b="0"/>
        </a:effectRef>
        <a:fontRef idx="minor"/>
      </dsp:style>
      <dsp:txXfrm>
        <a:off x="1073467" y="2796480"/>
        <a:ext cx="759346" cy="759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0E0E-00B1-4D50-8044-AE28B569F6C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D2EC-E491-40F6-80B3-35AF58A995A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405" y="1052830"/>
            <a:ext cx="7199630" cy="2844165"/>
          </a:xfrm>
        </p:spPr>
        <p:txBody>
          <a:bodyPr>
            <a:noAutofit/>
          </a:bodyPr>
          <a:lstStyle/>
          <a:p>
            <a:pPr algn="ctr"/>
            <a:r>
              <a:rPr lang="ru-RU" sz="2000"/>
              <a:t>Установочное совещание </a:t>
            </a:r>
            <a:br>
              <a:rPr lang="ru-RU" sz="2000"/>
            </a:b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участниками</a:t>
            </a:r>
            <a:r>
              <a:rPr lang="en-US" altLang="ru-RU" sz="2000"/>
              <a:t> </a:t>
            </a:r>
            <a:r>
              <a:rPr lang="en-US" altLang="en-US" sz="2000"/>
              <a:t>образовательного</a:t>
            </a:r>
            <a:r>
              <a:rPr lang="en-US" altLang="ru-RU" sz="2000"/>
              <a:t> </a:t>
            </a:r>
            <a:r>
              <a:rPr lang="en-US" altLang="en-US" sz="2000"/>
              <a:t>события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формате</a:t>
            </a:r>
            <a:r>
              <a:rPr lang="en-US" altLang="ru-RU" sz="2000"/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«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Марафон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открытых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«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классных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»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уроков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по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предметам</a:t>
            </a:r>
            <a:r>
              <a:rPr lang="en-US" altLang="en-US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»</a:t>
            </a:r>
            <a:r>
              <a:rPr lang="en-US" altLang="ru-RU" sz="2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общеобразовательных</a:t>
            </a:r>
            <a:r>
              <a:rPr lang="en-US" altLang="ru-RU" sz="2000"/>
              <a:t> </a:t>
            </a:r>
            <a:r>
              <a:rPr lang="en-US" altLang="en-US" sz="2000"/>
              <a:t>организациях</a:t>
            </a:r>
            <a:r>
              <a:rPr lang="en-US" altLang="ru-RU" sz="2000"/>
              <a:t> </a:t>
            </a:r>
            <a:r>
              <a:rPr lang="en-US" altLang="en-US" sz="2000"/>
              <a:t>Кировского</a:t>
            </a:r>
            <a:r>
              <a:rPr lang="en-US" altLang="ru-RU" sz="2000"/>
              <a:t> </a:t>
            </a:r>
            <a:r>
              <a:rPr lang="en-US" altLang="en-US" sz="2000"/>
              <a:t>муниципального</a:t>
            </a:r>
            <a:r>
              <a:rPr lang="en-US" altLang="ru-RU" sz="2000"/>
              <a:t> </a:t>
            </a:r>
            <a:r>
              <a:rPr lang="en-US" altLang="en-US" sz="2000"/>
              <a:t>района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2024-2025 </a:t>
            </a:r>
            <a:r>
              <a:rPr lang="en-US" altLang="en-US" sz="2000"/>
              <a:t>учебном</a:t>
            </a:r>
            <a:r>
              <a:rPr lang="en-US" altLang="ru-RU" sz="2000"/>
              <a:t> </a:t>
            </a:r>
            <a:r>
              <a:rPr lang="en-US" altLang="en-US" sz="2000"/>
              <a:t>году</a:t>
            </a:r>
            <a:br>
              <a:rPr lang="ru-RU"/>
            </a:br>
            <a:r>
              <a:rPr lang="ru-RU" sz="2800" dirty="0" smtClean="0">
                <a:solidFill>
                  <a:srgbClr val="00B050"/>
                </a:solidFill>
              </a:rPr>
              <a:t>      </a:t>
            </a:r>
            <a:r>
              <a:rPr lang="ru-RU" sz="2000" b="1" cap="none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на</a:t>
            </a:r>
            <a:r>
              <a:rPr lang="ru-RU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ИКОП «</a:t>
            </a:r>
            <a:r>
              <a:rPr lang="ru-RU" sz="2000" b="1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Сферум</a:t>
            </a:r>
            <a:r>
              <a:rPr lang="ru-RU" sz="20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»</a:t>
            </a:r>
            <a:endParaRPr lang="ru-RU" sz="20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91660"/>
            <a:ext cx="6400800" cy="1115854"/>
          </a:xfrm>
        </p:spPr>
        <p:txBody>
          <a:bodyPr>
            <a:normAutofit fontScale="75000"/>
          </a:bodyPr>
          <a:lstStyle/>
          <a:p>
            <a:pPr algn="just"/>
            <a:r>
              <a:rPr lang="ru-RU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для руководителей и представителей муниципальных служб ОО, входящих в муниципальную систему научно-методического сопровождения </a:t>
            </a:r>
            <a:r>
              <a:rPr lang="ru-RU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в </a:t>
            </a:r>
            <a:r>
              <a:rPr lang="ru-RU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2024-2025 учебном </a:t>
            </a:r>
            <a:r>
              <a:rPr lang="ru-RU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году.</a:t>
            </a:r>
            <a:endParaRPr lang="ru-RU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7" name="Подзаголовок 2"/>
          <p:cNvSpPr txBox="1"/>
          <p:nvPr/>
        </p:nvSpPr>
        <p:spPr>
          <a:xfrm>
            <a:off x="5777314" y="5517232"/>
            <a:ext cx="3199854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Калинова Светлана Александровна, методист  муниципальной информационно-методической службы  Кировского муниципального района Ленинградской области</a:t>
            </a:r>
            <a:endParaRPr lang="ru-RU" sz="1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200" b="1" dirty="0" smtClean="0">
                <a:solidFill>
                  <a:srgbClr val="C00000"/>
                </a:solidFill>
              </a:rPr>
              <a:t>21 января 2025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C:\Users\Пользователь\Pictures\kirovskl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" y="148695"/>
            <a:ext cx="935038" cy="10763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3110"/>
              <a:t>План</a:t>
            </a:r>
            <a:r>
              <a:rPr lang="en-US" altLang="ru-RU" sz="3110"/>
              <a:t> - </a:t>
            </a:r>
            <a:r>
              <a:rPr lang="en-US" altLang="en-US" sz="3110"/>
              <a:t>график</a:t>
            </a:r>
            <a:br>
              <a:rPr lang="en-US" altLang="en-US" sz="3110"/>
            </a:br>
            <a:r>
              <a:rPr lang="en-US" altLang="en-US" sz="3110"/>
              <a:t>реализации</a:t>
            </a:r>
            <a:r>
              <a:rPr lang="en-US" altLang="ru-RU" sz="3110"/>
              <a:t> </a:t>
            </a:r>
            <a:r>
              <a:rPr lang="en-US" altLang="en-US" sz="3110"/>
              <a:t>задач</a:t>
            </a:r>
            <a:r>
              <a:rPr lang="en-US" altLang="ru-RU" sz="3110"/>
              <a:t> </a:t>
            </a:r>
            <a:r>
              <a:rPr lang="en-US" altLang="en-US" sz="3110"/>
              <a:t>образовательного</a:t>
            </a:r>
            <a:r>
              <a:rPr lang="en-US" altLang="ru-RU" sz="3110"/>
              <a:t> </a:t>
            </a:r>
            <a:r>
              <a:rPr lang="en-US" altLang="en-US" sz="3110"/>
              <a:t>события</a:t>
            </a:r>
            <a:endParaRPr lang="en-US" altLang="en-US" sz="3110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539750" y="1700530"/>
          <a:ext cx="8183880" cy="4675505"/>
        </p:xfrm>
        <a:graphic>
          <a:graphicData uri="http://schemas.openxmlformats.org/drawingml/2006/table">
            <a:tbl>
              <a:tblPr/>
              <a:tblGrid>
                <a:gridCol w="438785"/>
                <a:gridCol w="3919855"/>
                <a:gridCol w="1485265"/>
                <a:gridCol w="2339975"/>
              </a:tblGrid>
              <a:tr h="283210">
                <a:tc>
                  <a:txBody>
                    <a:bodyPr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 b="1">
                          <a:latin typeface="Times New Roman" panose="02020603050405020304"/>
                          <a:ea typeface="Calibri" panose="020F0502020204030204"/>
                        </a:rPr>
                        <a:t>Наименование мероприятия</a:t>
                      </a:r>
                      <a:endParaRPr sz="10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 b="1">
                          <a:latin typeface="Times New Roman" panose="02020603050405020304"/>
                          <a:ea typeface="Calibri" panose="020F0502020204030204"/>
                        </a:rPr>
                        <a:t>Сроки реализации</a:t>
                      </a:r>
                      <a:endParaRPr sz="1000" b="1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 b="1">
                          <a:latin typeface="Times New Roman" panose="02020603050405020304"/>
                          <a:ea typeface="Calibri" panose="020F0502020204030204"/>
                        </a:rPr>
                        <a:t>мероприятий</a:t>
                      </a:r>
                      <a:endParaRPr sz="10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 b="1">
                          <a:latin typeface="Times New Roman" panose="02020603050405020304"/>
                          <a:ea typeface="Calibri" panose="020F0502020204030204"/>
                        </a:rPr>
                        <a:t>Ответственный</a:t>
                      </a:r>
                      <a:endParaRPr sz="10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705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1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Подготовка распорядительного акта о проведении мероприятий </a:t>
                      </a:r>
                      <a:r>
                        <a:rPr sz="1000" b="0">
                          <a:latin typeface="Times New Roman" panose="02020603050405020304"/>
                          <a:ea typeface="Times New Roman" panose="02020603050405020304"/>
                        </a:rPr>
                        <a:t>«Марафона открытых «классных» уроков» по предметам</a:t>
                      </a:r>
                      <a:r>
                        <a:rPr sz="10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Calibri" panose="020F0502020204030204"/>
                        </a:rPr>
                        <a:t>», назначении ответственных лиц за реализацию задач проекта</a:t>
                      </a:r>
                      <a:endParaRPr sz="1000" b="0" i="0">
                        <a:solidFill>
                          <a:srgbClr val="000000"/>
                        </a:solidFill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Январь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Комитет образования  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2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Проведение установочного совещания с участниками проекта в формате </a:t>
                      </a:r>
                      <a:r>
                        <a:rPr sz="1000" b="0">
                          <a:latin typeface="Times New Roman" panose="02020603050405020304"/>
                          <a:ea typeface="Times New Roman" panose="02020603050405020304"/>
                        </a:rPr>
                        <a:t>«Марафон открытых «классных» уроков» по предметам</a:t>
                      </a:r>
                      <a:endParaRPr sz="1000" b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Не позднее 22 января 2025 года 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координатор,  МИМС, руководители ОО</a:t>
                      </a:r>
                      <a:endParaRPr sz="10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Организации самостоятельной работы на институциональном уровне, в том числе по выявлению успешных практик в ОО 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до 24 января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Руководители ОО, МС ОО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3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Организация, проведение, посещение и анализ открытых уроков в ОО 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Январь - март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координатор,  МИМС, руководители ОО, МС ОО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84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4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Разработка адресных рекомендаций  по результатам качества и анализа уроков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Март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координатор, МИМС, МС ОО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5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И</a:t>
                      </a: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нформационно - методическое сопровождение участников проекта «Марафон открытых «классных» уроков»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Январь - март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координатор, МИМС, руководители ОО, МС ОО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6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Проведение </a:t>
                      </a:r>
                      <a:r>
                        <a:rPr sz="10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заключительной встречи, в том числе рефлексии по итогам образовательного </a:t>
                      </a: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проекта </a:t>
                      </a: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в </a:t>
                      </a:r>
                      <a:r>
                        <a:rPr sz="1000" b="1">
                          <a:latin typeface="Times New Roman" panose="02020603050405020304"/>
                          <a:ea typeface="Times New Roman" panose="02020603050405020304"/>
                        </a:rPr>
                        <a:t>МКОУ «Кировская СОШ № 1»</a:t>
                      </a: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  в соответствии с утверждённым планом - графиком согласно </a:t>
                      </a:r>
                      <a:r>
                        <a:rPr sz="10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Приложению 1 к  настоящему распоряжению </a:t>
                      </a:r>
                      <a:endParaRPr sz="10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не позднее 28 марта 2025 года 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Комитет образования Кировского МР ЛО, муниципальный координатор, МИМС, руководители ОО, МС ОО 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8660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7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Выявление передового опыта с целью диссеминации и размещения в открытом доступе на официальном сайте в разделе «Система методической работы»  подготовленного в рамках образовательного события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Март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Муниципальный координатор,  МИМС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481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900">
                          <a:latin typeface="Times New Roman" panose="02020603050405020304"/>
                          <a:ea typeface="Calibri" panose="020F0502020204030204"/>
                        </a:rPr>
                        <a:t>8</a:t>
                      </a:r>
                      <a:endParaRPr sz="9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Принятие управленческих решений по результатам </a:t>
                      </a: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образовательного </a:t>
                      </a: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проекта в формате </a:t>
                      </a:r>
                      <a:r>
                        <a:rPr sz="1000" b="0">
                          <a:latin typeface="Times New Roman" panose="02020603050405020304"/>
                          <a:ea typeface="Times New Roman" panose="02020603050405020304"/>
                        </a:rPr>
                        <a:t>«Марафон открытых «классных» уроков»</a:t>
                      </a:r>
                      <a:endParaRPr sz="1000" b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Calibri" panose="020F0502020204030204"/>
                        </a:rPr>
                        <a:t>Март 2025 года</a:t>
                      </a:r>
                      <a:endParaRPr sz="10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000">
                          <a:latin typeface="Times New Roman" panose="02020603050405020304"/>
                          <a:ea typeface="Times New Roman" panose="02020603050405020304"/>
                        </a:rPr>
                        <a:t>Комитет образования Кировского МР ЛО, МИМС</a:t>
                      </a:r>
                      <a:endParaRPr sz="10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en-US" sz="2800"/>
              <a:t>План</a:t>
            </a:r>
            <a:r>
              <a:rPr lang="en-US" altLang="ru-RU" sz="2800"/>
              <a:t> – </a:t>
            </a:r>
            <a:r>
              <a:rPr lang="en-US" altLang="en-US" sz="2800"/>
              <a:t>график</a:t>
            </a:r>
            <a:r>
              <a:rPr lang="ru-RU" altLang="en-US" sz="2800"/>
              <a:t> </a:t>
            </a:r>
            <a:r>
              <a:rPr lang="en-US" altLang="en-US" sz="2800"/>
              <a:t>проведения</a:t>
            </a:r>
            <a:r>
              <a:rPr lang="en-US" altLang="ru-RU" sz="2800"/>
              <a:t> </a:t>
            </a:r>
            <a:r>
              <a:rPr lang="en-US" altLang="en-US" sz="2800"/>
              <a:t>открытых</a:t>
            </a:r>
            <a:r>
              <a:rPr lang="en-US" altLang="ru-RU" sz="2800"/>
              <a:t> </a:t>
            </a:r>
            <a:r>
              <a:rPr lang="en-US" altLang="en-US" sz="2800"/>
              <a:t>уроков</a:t>
            </a:r>
            <a:endParaRPr lang="en-US" altLang="en-US" sz="2800"/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457835" y="1539240"/>
          <a:ext cx="8228965" cy="4458335"/>
        </p:xfrm>
        <a:graphic>
          <a:graphicData uri="http://schemas.openxmlformats.org/drawingml/2006/table">
            <a:tbl>
              <a:tblPr/>
              <a:tblGrid>
                <a:gridCol w="338455"/>
                <a:gridCol w="1471295"/>
                <a:gridCol w="1200785"/>
                <a:gridCol w="1065530"/>
                <a:gridCol w="532765"/>
                <a:gridCol w="1471930"/>
                <a:gridCol w="1073785"/>
                <a:gridCol w="1074420"/>
              </a:tblGrid>
              <a:tr h="131127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№ п/п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Наименование ОО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ФИО педагога (полностью)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Педмет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Класс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Times New Roman" panose="02020603050405020304"/>
                        </a:rPr>
                        <a:t>Форма и метод проведения урока по ФГОС, тема урока</a:t>
                      </a:r>
                      <a:endParaRPr sz="1400" b="1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400" b="1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Times New Roman" panose="02020603050405020304"/>
                        </a:rPr>
                        <a:t>Адрес и место проведения мероприятия</a:t>
                      </a:r>
                      <a:endParaRPr sz="1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400" b="1">
                          <a:latin typeface="Times New Roman" panose="02020603050405020304"/>
                          <a:ea typeface="Times New Roman" panose="02020603050405020304"/>
                        </a:rPr>
                        <a:t>Дата и время</a:t>
                      </a:r>
                      <a:endParaRPr sz="14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127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1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Пр. : Интегрированный (метод проектов) урок по теме: «...»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1127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2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Обобщающий урок (проблемный метод)  ( по теме: «...»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highlight>
                            <a:srgbClr val="FFFF00"/>
                          </a:highlight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600">
                        <a:highlight>
                          <a:srgbClr val="FFFF00"/>
                        </a:highlight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3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255"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4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800"/>
              <a:t>Мероприятия на уровне ОО:</a:t>
            </a: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484630"/>
            <a:ext cx="8230235" cy="499237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lnSpcReduction="20000"/>
          </a:bodyPr>
          <a:p>
            <a:r>
              <a:rPr lang="en-US" altLang="en-US">
                <a:solidFill>
                  <a:schemeClr val="tx1"/>
                </a:solidFill>
              </a:rPr>
              <a:t>Направить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срок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до</a:t>
            </a:r>
            <a:r>
              <a:rPr lang="en-US" altLang="ru-RU" b="1">
                <a:solidFill>
                  <a:schemeClr val="tx1"/>
                </a:solidFill>
              </a:rPr>
              <a:t> 24 </a:t>
            </a:r>
            <a:r>
              <a:rPr lang="en-US" altLang="en-US" b="1">
                <a:solidFill>
                  <a:schemeClr val="tx1"/>
                </a:solidFill>
              </a:rPr>
              <a:t>января</a:t>
            </a:r>
            <a:r>
              <a:rPr lang="en-US" altLang="ru-RU" b="1">
                <a:solidFill>
                  <a:schemeClr val="tx1"/>
                </a:solidFill>
              </a:rPr>
              <a:t> 2025 </a:t>
            </a:r>
            <a:r>
              <a:rPr lang="en-US" altLang="en-US" b="1">
                <a:solidFill>
                  <a:schemeClr val="tx1"/>
                </a:solidFill>
              </a:rPr>
              <a:t>года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включительно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информацию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педагоге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предмете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классе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дате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теме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открытого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урока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согласно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Приложению</a:t>
            </a:r>
            <a:r>
              <a:rPr lang="en-US" altLang="ru-RU">
                <a:solidFill>
                  <a:schemeClr val="tx1"/>
                </a:solidFill>
              </a:rPr>
              <a:t> 2 </a:t>
            </a:r>
            <a:r>
              <a:rPr lang="en-US" altLang="en-US">
                <a:solidFill>
                  <a:schemeClr val="tx1"/>
                </a:solidFill>
              </a:rPr>
              <a:t>к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настоящему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распоряжению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  <a:p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Организовать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посещение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обсуждение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в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период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с</a:t>
            </a:r>
            <a:r>
              <a:rPr lang="en-US" altLang="ru-RU" b="1">
                <a:solidFill>
                  <a:schemeClr val="tx1"/>
                </a:solidFill>
              </a:rPr>
              <a:t> 20 </a:t>
            </a:r>
            <a:r>
              <a:rPr lang="en-US" altLang="en-US" b="1">
                <a:solidFill>
                  <a:schemeClr val="tx1"/>
                </a:solidFill>
              </a:rPr>
              <a:t>января</a:t>
            </a:r>
            <a:r>
              <a:rPr lang="en-US" altLang="ru-RU" b="1">
                <a:solidFill>
                  <a:schemeClr val="tx1"/>
                </a:solidFill>
              </a:rPr>
              <a:t> 2025 </a:t>
            </a:r>
            <a:r>
              <a:rPr lang="en-US" altLang="en-US" b="1">
                <a:solidFill>
                  <a:schemeClr val="tx1"/>
                </a:solidFill>
              </a:rPr>
              <a:t>года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по</a:t>
            </a:r>
            <a:r>
              <a:rPr lang="en-US" altLang="ru-RU" b="1">
                <a:solidFill>
                  <a:schemeClr val="tx1"/>
                </a:solidFill>
              </a:rPr>
              <a:t> 20 </a:t>
            </a:r>
            <a:r>
              <a:rPr lang="en-US" altLang="en-US" b="1">
                <a:solidFill>
                  <a:schemeClr val="tx1"/>
                </a:solidFill>
              </a:rPr>
              <a:t>марта</a:t>
            </a:r>
            <a:r>
              <a:rPr lang="en-US" altLang="ru-RU" b="1">
                <a:solidFill>
                  <a:schemeClr val="tx1"/>
                </a:solidFill>
              </a:rPr>
              <a:t> 2025 </a:t>
            </a:r>
            <a:r>
              <a:rPr lang="en-US" altLang="en-US" b="1">
                <a:solidFill>
                  <a:schemeClr val="tx1"/>
                </a:solidFill>
              </a:rPr>
              <a:t>года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уроков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учителями</a:t>
            </a:r>
            <a:r>
              <a:rPr lang="en-US" altLang="ru-RU">
                <a:solidFill>
                  <a:schemeClr val="tx1"/>
                </a:solidFill>
              </a:rPr>
              <a:t> - </a:t>
            </a:r>
            <a:r>
              <a:rPr lang="en-US" altLang="en-US">
                <a:solidFill>
                  <a:schemeClr val="tx1"/>
                </a:solidFill>
              </a:rPr>
              <a:t>предметниками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с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последующим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анализом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просмотренных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уроков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своей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ОО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согласно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Приложению</a:t>
            </a:r>
            <a:r>
              <a:rPr lang="en-US" altLang="ru-RU">
                <a:solidFill>
                  <a:schemeClr val="tx1"/>
                </a:solidFill>
              </a:rPr>
              <a:t> 2 </a:t>
            </a:r>
            <a:r>
              <a:rPr lang="en-US" altLang="en-US">
                <a:solidFill>
                  <a:schemeClr val="tx1"/>
                </a:solidFill>
              </a:rPr>
              <a:t>к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настоящему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распоряжению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Предоставить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технологическую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карту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открытого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урока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справку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итогам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анализа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урока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отзывы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ссылку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анонс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открытом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доступе</a:t>
            </a:r>
            <a:r>
              <a:rPr lang="en-US" altLang="ru-RU">
                <a:solidFill>
                  <a:schemeClr val="tx1"/>
                </a:solidFill>
              </a:rPr>
              <a:t>  </a:t>
            </a:r>
            <a:r>
              <a:rPr lang="en-US" altLang="en-US" b="1">
                <a:solidFill>
                  <a:schemeClr val="tx1"/>
                </a:solidFill>
              </a:rPr>
              <a:t>в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срок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до</a:t>
            </a:r>
            <a:r>
              <a:rPr lang="en-US" altLang="ru-RU" b="1">
                <a:solidFill>
                  <a:schemeClr val="tx1"/>
                </a:solidFill>
              </a:rPr>
              <a:t> 20 </a:t>
            </a:r>
            <a:r>
              <a:rPr lang="en-US" altLang="en-US" b="1">
                <a:solidFill>
                  <a:schemeClr val="tx1"/>
                </a:solidFill>
              </a:rPr>
              <a:t>марта</a:t>
            </a:r>
            <a:r>
              <a:rPr lang="en-US" altLang="ru-RU" b="1">
                <a:solidFill>
                  <a:schemeClr val="tx1"/>
                </a:solidFill>
              </a:rPr>
              <a:t> 2025 </a:t>
            </a:r>
            <a:r>
              <a:rPr lang="en-US" altLang="en-US" b="1">
                <a:solidFill>
                  <a:schemeClr val="tx1"/>
                </a:solidFill>
              </a:rPr>
              <a:t>года</a:t>
            </a:r>
            <a:r>
              <a:rPr lang="en-US" altLang="ru-RU" b="1">
                <a:solidFill>
                  <a:schemeClr val="tx1"/>
                </a:solidFill>
              </a:rPr>
              <a:t>.</a:t>
            </a:r>
            <a:endParaRPr lang="en-US" altLang="ru-RU" b="1">
              <a:solidFill>
                <a:schemeClr val="tx1"/>
              </a:solidFill>
            </a:endParaRPr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0448"/>
            <a:ext cx="7272808" cy="136815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</a:rPr>
              <a:t>В</a:t>
            </a:r>
            <a:r>
              <a:rPr lang="ru-RU" sz="2400" dirty="0" smtClean="0">
                <a:solidFill>
                  <a:srgbClr val="C00000"/>
                </a:solidFill>
              </a:rPr>
              <a:t>опросы</a:t>
            </a:r>
            <a:r>
              <a:rPr lang="ru-RU" sz="2400" dirty="0">
                <a:solidFill>
                  <a:srgbClr val="C00000"/>
                </a:solidFill>
              </a:rPr>
              <a:t>. Рефлексия. Подведение </a:t>
            </a:r>
            <a:r>
              <a:rPr lang="ru-RU" sz="2400" dirty="0" smtClean="0">
                <a:solidFill>
                  <a:srgbClr val="C00000"/>
                </a:solidFill>
              </a:rPr>
              <a:t>итогов.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Плодотворного сотрудничества!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83568" y="2486404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260350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Вопросы совещания: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824230"/>
          <a:ext cx="8310880" cy="565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15" y="1557020"/>
            <a:ext cx="9044305" cy="52514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3030" y="1484630"/>
            <a:ext cx="9030970" cy="513715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2415" y="1484630"/>
            <a:ext cx="8871585" cy="49022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ru-RU" altLang="en-US" sz="3110"/>
              <a:t>Марафон открытых «классных уроков»</a:t>
            </a:r>
            <a:endParaRPr lang="ru-RU" altLang="en-US" sz="311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fontScale="70000"/>
          </a:bodyPr>
          <a:p>
            <a:r>
              <a:rPr lang="en-US" altLang="en-US" b="1">
                <a:solidFill>
                  <a:schemeClr val="tx1"/>
                </a:solidFill>
              </a:rPr>
              <a:t>Открытые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уроки</a:t>
            </a:r>
            <a:r>
              <a:rPr lang="en-US" altLang="ru-RU">
                <a:solidFill>
                  <a:schemeClr val="tx1"/>
                </a:solidFill>
              </a:rPr>
              <a:t>— </a:t>
            </a:r>
            <a:r>
              <a:rPr lang="en-US" altLang="en-US">
                <a:solidFill>
                  <a:schemeClr val="tx1"/>
                </a:solidFill>
              </a:rPr>
              <a:t>одна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из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важных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форм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организации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методической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работы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r>
              <a:rPr lang="en-US" altLang="en-US">
                <a:solidFill>
                  <a:schemeClr val="tx1"/>
                </a:solidFill>
              </a:rPr>
              <a:t>Отличительной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особенностью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открытых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ru-RU" altLang="en-US">
                <a:solidFill>
                  <a:schemeClr val="tx1"/>
                </a:solidFill>
              </a:rPr>
              <a:t>«классных» </a:t>
            </a:r>
            <a:r>
              <a:rPr lang="en-US" altLang="en-US">
                <a:solidFill>
                  <a:schemeClr val="tx1"/>
                </a:solidFill>
              </a:rPr>
              <a:t>уроков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является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наличие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методической</a:t>
            </a:r>
            <a:r>
              <a:rPr lang="en-US" altLang="ru-RU" b="1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цели</a:t>
            </a:r>
            <a:r>
              <a:rPr lang="ru-RU" altLang="en-US">
                <a:solidFill>
                  <a:schemeClr val="tx1"/>
                </a:solidFill>
              </a:rPr>
              <a:t>!!!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Открытый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отличие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обычных</a:t>
            </a:r>
            <a:r>
              <a:rPr lang="en-US" altLang="ru-RU">
                <a:solidFill>
                  <a:schemeClr val="tx1"/>
                </a:solidFill>
              </a:rPr>
              <a:t> — </a:t>
            </a:r>
            <a:r>
              <a:rPr lang="en-US" altLang="en-US" b="1" i="1">
                <a:solidFill>
                  <a:schemeClr val="tx1"/>
                </a:solidFill>
              </a:rPr>
              <a:t>специально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подготовленная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форма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организации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методической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работы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в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же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время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на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таких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уроках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протекает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реальный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учебный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процесс</a:t>
            </a:r>
            <a:r>
              <a:rPr lang="en-US" altLang="ru-RU">
                <a:solidFill>
                  <a:schemeClr val="tx1"/>
                </a:solidFill>
              </a:rPr>
              <a:t>. </a:t>
            </a:r>
            <a:endParaRPr lang="en-US" altLang="ru-RU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На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открытом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учитель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показывает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демонстрирует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коллегам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свой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позитивный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или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инновационный</a:t>
            </a:r>
            <a:r>
              <a:rPr lang="en-US" altLang="ru-RU" b="1" i="1">
                <a:solidFill>
                  <a:schemeClr val="tx1"/>
                </a:solidFill>
              </a:rPr>
              <a:t> </a:t>
            </a:r>
            <a:r>
              <a:rPr lang="en-US" altLang="en-US" b="1" i="1">
                <a:solidFill>
                  <a:schemeClr val="tx1"/>
                </a:solidFill>
              </a:rPr>
              <a:t>опыт</a:t>
            </a:r>
            <a:r>
              <a:rPr lang="en-US" altLang="ru-RU" i="1">
                <a:solidFill>
                  <a:schemeClr val="tx1"/>
                </a:solidFill>
              </a:rPr>
              <a:t>,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реализацию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методической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идеи</a:t>
            </a:r>
            <a:r>
              <a:rPr lang="en-US" altLang="ru-RU">
                <a:solidFill>
                  <a:schemeClr val="tx1"/>
                </a:solidFill>
              </a:rPr>
              <a:t>, </a:t>
            </a:r>
            <a:r>
              <a:rPr lang="en-US" altLang="en-US">
                <a:solidFill>
                  <a:schemeClr val="tx1"/>
                </a:solidFill>
              </a:rPr>
              <a:t>применение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того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или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иного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методического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приема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или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метода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обучения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>
              <a:solidFill>
                <a:schemeClr val="tx1"/>
              </a:solidFill>
            </a:endParaRPr>
          </a:p>
          <a:p>
            <a:endParaRPr lang="en-US" altLang="ru-RU">
              <a:solidFill>
                <a:schemeClr val="tx1"/>
              </a:solidFill>
            </a:endParaRPr>
          </a:p>
          <a:p>
            <a:r>
              <a:rPr lang="ru-RU" altLang="en-US">
                <a:solidFill>
                  <a:schemeClr val="tx1"/>
                </a:solidFill>
              </a:rPr>
              <a:t>О</a:t>
            </a:r>
            <a:r>
              <a:rPr lang="en-US" altLang="en-US">
                <a:solidFill>
                  <a:schemeClr val="tx1"/>
                </a:solidFill>
              </a:rPr>
              <a:t>ткрыт</a:t>
            </a:r>
            <a:r>
              <a:rPr lang="ru-RU" altLang="en-US">
                <a:solidFill>
                  <a:schemeClr val="tx1"/>
                </a:solidFill>
              </a:rPr>
              <a:t>ые «классные»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</a:rPr>
              <a:t>урок</a:t>
            </a:r>
            <a:r>
              <a:rPr lang="ru-RU" altLang="en-US">
                <a:solidFill>
                  <a:schemeClr val="tx1"/>
                </a:solidFill>
              </a:rPr>
              <a:t>и</a:t>
            </a:r>
            <a:r>
              <a:rPr lang="en-US" altLang="ru-RU">
                <a:solidFill>
                  <a:schemeClr val="tx1"/>
                </a:solidFill>
              </a:rPr>
              <a:t> — </a:t>
            </a:r>
            <a:r>
              <a:rPr lang="en-US" altLang="en-US">
                <a:solidFill>
                  <a:schemeClr val="tx1"/>
                </a:solidFill>
              </a:rPr>
              <a:t>средство</a:t>
            </a:r>
            <a:r>
              <a:rPr lang="en-US" altLang="ru-RU">
                <a:solidFill>
                  <a:schemeClr val="tx1"/>
                </a:solidFill>
              </a:rPr>
              <a:t> </a:t>
            </a:r>
            <a:r>
              <a:rPr lang="ru-RU" altLang="en-US" b="1" i="1">
                <a:solidFill>
                  <a:schemeClr val="tx1"/>
                </a:solidFill>
              </a:rPr>
              <a:t>диссеминации эффективного профессионального опыта по предметам на уровне муниципалитета</a:t>
            </a:r>
            <a:r>
              <a:rPr lang="en-US" altLang="ru-RU" b="1" i="1">
                <a:solidFill>
                  <a:schemeClr val="tx1"/>
                </a:solidFill>
              </a:rPr>
              <a:t>.</a:t>
            </a:r>
            <a:endParaRPr lang="en-US" altLang="ru-RU" b="1" i="1">
              <a:solidFill>
                <a:schemeClr val="tx1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2800"/>
              <a:t>Важно! Руководителям, МС ОО</a:t>
            </a: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p>
            <a:r>
              <a:rPr lang="en-US" altLang="en-US" sz="2000" b="1"/>
              <a:t>У</a:t>
            </a:r>
            <a:r>
              <a:rPr lang="en-US" altLang="en-US" sz="2000"/>
              <a:t>силить</a:t>
            </a:r>
            <a:r>
              <a:rPr lang="en-US" altLang="ru-RU" sz="2000"/>
              <a:t> </a:t>
            </a:r>
            <a:r>
              <a:rPr lang="en-US" altLang="en-US" sz="2000"/>
              <a:t>контроль</a:t>
            </a:r>
            <a:r>
              <a:rPr lang="en-US" altLang="ru-RU" sz="2000"/>
              <a:t> </a:t>
            </a:r>
            <a:r>
              <a:rPr lang="en-US" altLang="en-US" sz="2000"/>
              <a:t>за</a:t>
            </a:r>
            <a:r>
              <a:rPr lang="en-US" altLang="ru-RU" sz="2000"/>
              <a:t> </a:t>
            </a:r>
            <a:r>
              <a:rPr lang="en-US" altLang="en-US" sz="2000" b="1"/>
              <a:t>качеством</a:t>
            </a:r>
            <a:r>
              <a:rPr lang="en-US" altLang="ru-RU" sz="2000"/>
              <a:t> </a:t>
            </a:r>
            <a:r>
              <a:rPr lang="en-US" altLang="en-US" sz="2000"/>
              <a:t>преподавания</a:t>
            </a:r>
            <a:r>
              <a:rPr lang="en-US" altLang="ru-RU" sz="2000"/>
              <a:t>:</a:t>
            </a:r>
            <a:endParaRPr lang="en-US" altLang="ru-RU" sz="2000"/>
          </a:p>
          <a:p>
            <a:r>
              <a:rPr lang="en-US" altLang="ru-RU" sz="2000"/>
              <a:t>  - </a:t>
            </a:r>
            <a:r>
              <a:rPr lang="en-US" altLang="en-US" sz="2000" b="1"/>
              <a:t>иностранного</a:t>
            </a:r>
            <a:r>
              <a:rPr lang="en-US" altLang="ru-RU" sz="2000" b="1"/>
              <a:t> </a:t>
            </a:r>
            <a:r>
              <a:rPr lang="en-US" altLang="en-US" sz="2000" b="1"/>
              <a:t>языка</a:t>
            </a:r>
            <a:r>
              <a:rPr lang="en-US" altLang="ru-RU" sz="2000" b="1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уровне</a:t>
            </a:r>
            <a:r>
              <a:rPr lang="en-US" altLang="ru-RU" sz="2000"/>
              <a:t> </a:t>
            </a:r>
            <a:r>
              <a:rPr lang="en-US" altLang="en-US" sz="2000"/>
              <a:t>начального</a:t>
            </a:r>
            <a:r>
              <a:rPr lang="en-US" altLang="ru-RU" sz="2000"/>
              <a:t> </a:t>
            </a:r>
            <a:r>
              <a:rPr lang="en-US" altLang="en-US" sz="2000"/>
              <a:t>общего</a:t>
            </a:r>
            <a:r>
              <a:rPr lang="en-US" altLang="ru-RU" sz="2000"/>
              <a:t> </a:t>
            </a:r>
            <a:r>
              <a:rPr lang="en-US" altLang="en-US" sz="2000"/>
              <a:t>образования</a:t>
            </a:r>
            <a:r>
              <a:rPr lang="en-US" altLang="ru-RU" sz="2000"/>
              <a:t>;</a:t>
            </a:r>
            <a:endParaRPr lang="en-US" altLang="ru-RU" sz="2000"/>
          </a:p>
          <a:p>
            <a:r>
              <a:rPr lang="en-US" altLang="ru-RU" sz="2000"/>
              <a:t>  - </a:t>
            </a:r>
            <a:r>
              <a:rPr lang="en-US" altLang="en-US" sz="2000"/>
              <a:t>предметов</a:t>
            </a:r>
            <a:r>
              <a:rPr lang="en-US" altLang="ru-RU" sz="2000"/>
              <a:t> </a:t>
            </a:r>
            <a:r>
              <a:rPr lang="en-US" altLang="en-US" sz="2000" b="1"/>
              <a:t>естественно</a:t>
            </a:r>
            <a:r>
              <a:rPr lang="en-US" altLang="ru-RU" sz="2000" b="1"/>
              <a:t>-</a:t>
            </a:r>
            <a:r>
              <a:rPr lang="en-US" altLang="en-US" sz="2000" b="1"/>
              <a:t>научного</a:t>
            </a:r>
            <a:r>
              <a:rPr lang="en-US" altLang="ru-RU" sz="2000" b="1"/>
              <a:t> </a:t>
            </a:r>
            <a:r>
              <a:rPr lang="en-US" altLang="en-US" sz="2000" b="1"/>
              <a:t>цикла</a:t>
            </a:r>
            <a:r>
              <a:rPr lang="en-US" altLang="ru-RU" sz="2000" b="1"/>
              <a:t> </a:t>
            </a:r>
            <a:r>
              <a:rPr lang="en-US" altLang="ru-RU" sz="2000"/>
              <a:t>(</a:t>
            </a:r>
            <a:r>
              <a:rPr lang="en-US" altLang="en-US" sz="2000"/>
              <a:t>химия</a:t>
            </a:r>
            <a:r>
              <a:rPr lang="en-US" altLang="ru-RU" sz="2000"/>
              <a:t>, </a:t>
            </a:r>
            <a:r>
              <a:rPr lang="en-US" altLang="en-US" sz="2000"/>
              <a:t>физика</a:t>
            </a:r>
            <a:r>
              <a:rPr lang="en-US" altLang="ru-RU" sz="2000"/>
              <a:t>, </a:t>
            </a:r>
            <a:r>
              <a:rPr lang="en-US" altLang="en-US" sz="2000"/>
              <a:t>биология</a:t>
            </a:r>
            <a:r>
              <a:rPr lang="en-US" altLang="ru-RU" sz="2000"/>
              <a:t>)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уровне</a:t>
            </a:r>
            <a:r>
              <a:rPr lang="en-US" altLang="ru-RU" sz="2000"/>
              <a:t> </a:t>
            </a:r>
            <a:r>
              <a:rPr lang="en-US" altLang="en-US" sz="2000"/>
              <a:t>основного</a:t>
            </a:r>
            <a:r>
              <a:rPr lang="en-US" altLang="ru-RU" sz="2000"/>
              <a:t> </a:t>
            </a:r>
            <a:r>
              <a:rPr lang="en-US" altLang="en-US" sz="2000"/>
              <a:t>общего</a:t>
            </a:r>
            <a:r>
              <a:rPr lang="en-US" altLang="ru-RU" sz="2000"/>
              <a:t> </a:t>
            </a:r>
            <a:r>
              <a:rPr lang="en-US" altLang="en-US" sz="2000"/>
              <a:t>образования</a:t>
            </a:r>
            <a:r>
              <a:rPr lang="en-US" altLang="ru-RU" sz="2000"/>
              <a:t>.</a:t>
            </a:r>
            <a:endParaRPr lang="en-US" altLang="ru-RU" sz="2000"/>
          </a:p>
          <a:p>
            <a:endParaRPr lang="en-US" altLang="ru-RU" sz="2000"/>
          </a:p>
          <a:p>
            <a:r>
              <a:rPr lang="en-US" altLang="en-US" sz="2000"/>
              <a:t>Продолжить</a:t>
            </a:r>
            <a:r>
              <a:rPr lang="en-US" altLang="ru-RU" sz="2000"/>
              <a:t> </a:t>
            </a:r>
            <a:r>
              <a:rPr lang="en-US" altLang="en-US" sz="2000"/>
              <a:t>работу</a:t>
            </a:r>
            <a:r>
              <a:rPr lang="en-US" altLang="ru-RU" sz="2000"/>
              <a:t> </a:t>
            </a:r>
            <a:r>
              <a:rPr lang="en-US" altLang="en-US" sz="2000" b="1"/>
              <a:t>по</a:t>
            </a:r>
            <a:r>
              <a:rPr lang="en-US" altLang="ru-RU" sz="2000" b="1"/>
              <a:t> </a:t>
            </a:r>
            <a:r>
              <a:rPr lang="en-US" altLang="en-US" sz="2000" b="1"/>
              <a:t>восполнению</a:t>
            </a:r>
            <a:r>
              <a:rPr lang="en-US" altLang="ru-RU" sz="2000" b="1"/>
              <a:t> </a:t>
            </a:r>
            <a:r>
              <a:rPr lang="en-US" altLang="en-US" sz="2000" b="1"/>
              <a:t>дефицитов</a:t>
            </a:r>
            <a:r>
              <a:rPr lang="en-US" altLang="ru-RU" sz="2000" b="1"/>
              <a:t> </a:t>
            </a:r>
            <a:r>
              <a:rPr lang="en-US" altLang="en-US" sz="2000" b="1"/>
              <a:t>предметных</a:t>
            </a:r>
            <a:r>
              <a:rPr lang="en-US" altLang="ru-RU" sz="2000" b="1"/>
              <a:t>  </a:t>
            </a:r>
            <a:r>
              <a:rPr lang="en-US" altLang="en-US" sz="2000" b="1"/>
              <a:t>и</a:t>
            </a:r>
            <a:r>
              <a:rPr lang="en-US" altLang="ru-RU" sz="2000" b="1"/>
              <a:t> </a:t>
            </a:r>
            <a:r>
              <a:rPr lang="en-US" altLang="en-US" sz="2000" b="1"/>
              <a:t>методических</a:t>
            </a:r>
            <a:r>
              <a:rPr lang="en-US" altLang="ru-RU" sz="2000" b="1"/>
              <a:t> </a:t>
            </a:r>
            <a:r>
              <a:rPr lang="en-US" altLang="en-US" sz="2000" b="1"/>
              <a:t>компетенций</a:t>
            </a:r>
            <a:r>
              <a:rPr lang="en-US" altLang="ru-RU" sz="2000"/>
              <a:t> </a:t>
            </a:r>
            <a:r>
              <a:rPr lang="en-US" altLang="en-US" sz="2000"/>
              <a:t>педагогов</a:t>
            </a:r>
            <a:r>
              <a:rPr lang="en-US" altLang="ru-RU" sz="2000"/>
              <a:t> </a:t>
            </a:r>
            <a:r>
              <a:rPr lang="en-US" altLang="en-US" sz="2000"/>
              <a:t>по</a:t>
            </a:r>
            <a:r>
              <a:rPr lang="en-US" altLang="ru-RU" sz="2000"/>
              <a:t> </a:t>
            </a:r>
            <a:r>
              <a:rPr lang="en-US" altLang="en-US" sz="2000"/>
              <a:t>использованию</a:t>
            </a:r>
            <a:r>
              <a:rPr lang="en-US" altLang="ru-RU" sz="2000"/>
              <a:t> </a:t>
            </a:r>
            <a:r>
              <a:rPr lang="en-US" altLang="en-US" sz="2000"/>
              <a:t>эффективных</a:t>
            </a:r>
            <a:r>
              <a:rPr lang="en-US" altLang="ru-RU" sz="2000"/>
              <a:t> </a:t>
            </a:r>
            <a:r>
              <a:rPr lang="en-US" altLang="en-US" sz="2000"/>
              <a:t>форм</a:t>
            </a:r>
            <a:r>
              <a:rPr lang="en-US" altLang="ru-RU" sz="2000"/>
              <a:t> </a:t>
            </a:r>
            <a:r>
              <a:rPr lang="en-US" altLang="en-US" sz="2000"/>
              <a:t>работы</a:t>
            </a:r>
            <a:r>
              <a:rPr lang="en-US" altLang="ru-RU" sz="2000"/>
              <a:t> </a:t>
            </a:r>
            <a:r>
              <a:rPr lang="en-US" altLang="en-US" sz="2000"/>
              <a:t>с</a:t>
            </a:r>
            <a:r>
              <a:rPr lang="en-US" altLang="ru-RU" sz="2000"/>
              <a:t> </a:t>
            </a:r>
            <a:r>
              <a:rPr lang="en-US" altLang="en-US" sz="2000"/>
              <a:t>обучающимися</a:t>
            </a:r>
            <a:r>
              <a:rPr lang="en-US" altLang="ru-RU" sz="2000"/>
              <a:t> </a:t>
            </a:r>
            <a:r>
              <a:rPr lang="ru-RU" altLang="en-US" sz="2000"/>
              <a:t>по формированию</a:t>
            </a:r>
            <a:r>
              <a:rPr lang="en-US" altLang="ru-RU" sz="2000"/>
              <a:t> </a:t>
            </a:r>
            <a:r>
              <a:rPr lang="en-US" altLang="en-US" sz="2000" b="1"/>
              <a:t>функциональной</a:t>
            </a:r>
            <a:r>
              <a:rPr lang="en-US" altLang="ru-RU" sz="2000" b="1"/>
              <a:t> </a:t>
            </a:r>
            <a:r>
              <a:rPr lang="en-US" altLang="en-US" sz="2000" b="1"/>
              <a:t>грамотности</a:t>
            </a:r>
            <a:r>
              <a:rPr lang="en-US" altLang="ru-RU" sz="2000"/>
              <a:t>.</a:t>
            </a:r>
            <a:endParaRPr lang="en-US" altLang="ru-RU" sz="2000"/>
          </a:p>
          <a:p>
            <a:pPr marL="0" indent="0">
              <a:buNone/>
            </a:pPr>
            <a:endParaRPr lang="en-US" altLang="ru-RU" sz="2000"/>
          </a:p>
          <a:p>
            <a:r>
              <a:rPr lang="en-US" altLang="en-US" sz="2000"/>
              <a:t>Принять</a:t>
            </a:r>
            <a:r>
              <a:rPr lang="en-US" altLang="ru-RU" sz="2000"/>
              <a:t> </a:t>
            </a:r>
            <a:r>
              <a:rPr lang="en-US" altLang="en-US" sz="2000"/>
              <a:t>исчерпывающие</a:t>
            </a:r>
            <a:r>
              <a:rPr lang="en-US" altLang="ru-RU" sz="2000"/>
              <a:t> </a:t>
            </a:r>
            <a:r>
              <a:rPr lang="en-US" altLang="en-US" sz="2000"/>
              <a:t>меры</a:t>
            </a:r>
            <a:r>
              <a:rPr lang="en-US" altLang="ru-RU" sz="2000"/>
              <a:t> </a:t>
            </a:r>
            <a:r>
              <a:rPr lang="en-US" altLang="en-US" sz="2000"/>
              <a:t>по</a:t>
            </a:r>
            <a:r>
              <a:rPr lang="en-US" altLang="ru-RU" sz="2000"/>
              <a:t> </a:t>
            </a:r>
            <a:r>
              <a:rPr lang="en-US" altLang="en-US" sz="2000"/>
              <a:t>изменению</a:t>
            </a:r>
            <a:r>
              <a:rPr lang="en-US" altLang="ru-RU" sz="2000"/>
              <a:t> </a:t>
            </a:r>
            <a:r>
              <a:rPr lang="en-US" altLang="en-US" sz="2000"/>
              <a:t>формата</a:t>
            </a:r>
            <a:r>
              <a:rPr lang="en-US" altLang="ru-RU" sz="2000"/>
              <a:t> </a:t>
            </a:r>
            <a:r>
              <a:rPr lang="en-US" altLang="en-US" sz="2000"/>
              <a:t>работы</a:t>
            </a:r>
            <a:r>
              <a:rPr lang="en-US" altLang="ru-RU" sz="2000"/>
              <a:t>  </a:t>
            </a:r>
            <a:r>
              <a:rPr lang="en-US" altLang="en-US" sz="2000"/>
              <a:t>школьной</a:t>
            </a:r>
            <a:r>
              <a:rPr lang="en-US" altLang="ru-RU" sz="2000"/>
              <a:t> </a:t>
            </a:r>
            <a:r>
              <a:rPr lang="en-US" altLang="en-US" sz="2000"/>
              <a:t>методической</a:t>
            </a:r>
            <a:r>
              <a:rPr lang="en-US" altLang="ru-RU" sz="2000"/>
              <a:t> </a:t>
            </a:r>
            <a:r>
              <a:rPr lang="en-US" altLang="en-US" sz="2000"/>
              <a:t>службы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внедрение</a:t>
            </a:r>
            <a:r>
              <a:rPr lang="en-US" altLang="ru-RU" sz="2000"/>
              <a:t> </a:t>
            </a:r>
            <a:r>
              <a:rPr lang="en-US" altLang="en-US" sz="2000"/>
              <a:t>адресного</a:t>
            </a:r>
            <a:r>
              <a:rPr lang="en-US" altLang="ru-RU" sz="2000"/>
              <a:t> </a:t>
            </a:r>
            <a:r>
              <a:rPr lang="en-US" altLang="en-US" sz="2000"/>
              <a:t>научно</a:t>
            </a:r>
            <a:r>
              <a:rPr lang="en-US" altLang="ru-RU" sz="2000"/>
              <a:t>-</a:t>
            </a:r>
            <a:r>
              <a:rPr lang="en-US" altLang="en-US" sz="2000"/>
              <a:t>методического</a:t>
            </a:r>
            <a:r>
              <a:rPr lang="en-US" altLang="ru-RU" sz="2000"/>
              <a:t> </a:t>
            </a:r>
            <a:r>
              <a:rPr lang="en-US" altLang="en-US" sz="2000"/>
              <a:t>сопровождения</a:t>
            </a:r>
            <a:r>
              <a:rPr lang="en-US" altLang="ru-RU" sz="2000"/>
              <a:t> </a:t>
            </a:r>
            <a:r>
              <a:rPr lang="en-US" altLang="en-US" sz="2000"/>
              <a:t>педагогов</a:t>
            </a:r>
            <a:r>
              <a:rPr lang="en-US" altLang="ru-RU" sz="2000"/>
              <a:t> </a:t>
            </a:r>
            <a:r>
              <a:rPr lang="en-US" altLang="en-US" sz="2000"/>
              <a:t>на</a:t>
            </a:r>
            <a:r>
              <a:rPr lang="en-US" altLang="ru-RU" sz="2000"/>
              <a:t> </a:t>
            </a:r>
            <a:r>
              <a:rPr lang="en-US" altLang="en-US" sz="2000"/>
              <a:t>основе</a:t>
            </a:r>
            <a:r>
              <a:rPr lang="en-US" altLang="ru-RU" sz="2000"/>
              <a:t> </a:t>
            </a:r>
            <a:r>
              <a:rPr lang="en-US" altLang="en-US" sz="2000"/>
              <a:t>результатов</a:t>
            </a:r>
            <a:r>
              <a:rPr lang="en-US" altLang="ru-RU" sz="2000"/>
              <a:t> </a:t>
            </a:r>
            <a:r>
              <a:rPr lang="en-US" altLang="en-US" sz="2000"/>
              <a:t>федеральных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региональных</a:t>
            </a:r>
            <a:r>
              <a:rPr lang="en-US" altLang="ru-RU" sz="2000"/>
              <a:t> </a:t>
            </a:r>
            <a:r>
              <a:rPr lang="en-US" altLang="en-US" sz="2000"/>
              <a:t>диагностик</a:t>
            </a:r>
            <a:r>
              <a:rPr lang="en-US" altLang="ru-RU" sz="2000"/>
              <a:t> </a:t>
            </a:r>
            <a:r>
              <a:rPr lang="en-US" altLang="en-US" sz="2000"/>
              <a:t>профессиональных</a:t>
            </a:r>
            <a:r>
              <a:rPr lang="en-US" altLang="ru-RU" sz="2000"/>
              <a:t> </a:t>
            </a:r>
            <a:r>
              <a:rPr lang="en-US" altLang="en-US" sz="2000"/>
              <a:t>компетенций</a:t>
            </a:r>
            <a:r>
              <a:rPr lang="ru-RU" altLang="en-US" sz="2000"/>
              <a:t> </a:t>
            </a:r>
            <a:r>
              <a:rPr lang="ru-RU" altLang="en-US" sz="2000" b="1"/>
              <a:t>(особое внимание уделить </a:t>
            </a:r>
            <a:r>
              <a:rPr lang="en-US" altLang="en-US" sz="2000" b="1"/>
              <a:t>траекториях</a:t>
            </a:r>
            <a:r>
              <a:rPr lang="ru-RU" altLang="en-US" sz="2000" b="1"/>
              <a:t>м </a:t>
            </a:r>
            <a:r>
              <a:rPr lang="en-US" altLang="en-US" sz="2000" b="1"/>
              <a:t>профессионального</a:t>
            </a:r>
            <a:r>
              <a:rPr lang="en-US" altLang="ru-RU" sz="2000" b="1"/>
              <a:t> </a:t>
            </a:r>
            <a:r>
              <a:rPr lang="en-US" altLang="en-US" sz="2000" b="1"/>
              <a:t>развития</a:t>
            </a:r>
            <a:r>
              <a:rPr lang="en-US" altLang="ru-RU" sz="2000" b="1"/>
              <a:t> </a:t>
            </a:r>
            <a:r>
              <a:rPr lang="en-US" altLang="en-US" sz="2000" b="1"/>
              <a:t>учителей</a:t>
            </a:r>
            <a:r>
              <a:rPr lang="en-US" altLang="ru-RU" sz="2000" b="1"/>
              <a:t>- </a:t>
            </a:r>
            <a:r>
              <a:rPr lang="en-US" altLang="en-US" sz="2000" b="1"/>
              <a:t>предметников</a:t>
            </a:r>
            <a:r>
              <a:rPr lang="en-US" altLang="ru-RU" sz="2000" b="1"/>
              <a:t> </a:t>
            </a:r>
            <a:r>
              <a:rPr lang="en-US" altLang="en-US" sz="2000" b="1"/>
              <a:t>естественно</a:t>
            </a:r>
            <a:r>
              <a:rPr lang="en-US" altLang="ru-RU" sz="2000" b="1"/>
              <a:t>-</a:t>
            </a:r>
            <a:r>
              <a:rPr lang="en-US" altLang="en-US" sz="2000" b="1"/>
              <a:t>научного</a:t>
            </a:r>
            <a:r>
              <a:rPr lang="en-US" altLang="ru-RU" sz="2000" b="1"/>
              <a:t> </a:t>
            </a:r>
            <a:r>
              <a:rPr lang="en-US" altLang="en-US" sz="2000" b="1"/>
              <a:t>цикла</a:t>
            </a:r>
            <a:r>
              <a:rPr lang="ru-RU" altLang="en-US" sz="2000" b="1"/>
              <a:t>)</a:t>
            </a:r>
            <a:r>
              <a:rPr lang="en-US" altLang="ru-RU" sz="2000" b="1"/>
              <a:t>.</a:t>
            </a:r>
            <a:endParaRPr lang="en-US" altLang="ru-RU" sz="2000" b="1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" y="260350"/>
            <a:ext cx="8229600" cy="990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План-графики: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3065" y="824230"/>
          <a:ext cx="8375015" cy="592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05" y="148590"/>
            <a:ext cx="972820" cy="16414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en-US" sz="3110"/>
              <a:t>Р</a:t>
            </a:r>
            <a:r>
              <a:rPr lang="en-US" altLang="ru-RU" sz="3110"/>
              <a:t> </a:t>
            </a:r>
            <a:r>
              <a:rPr lang="en-US" altLang="en-US" sz="3110"/>
              <a:t>А</a:t>
            </a:r>
            <a:r>
              <a:rPr lang="en-US" altLang="ru-RU" sz="3110"/>
              <a:t> </a:t>
            </a:r>
            <a:r>
              <a:rPr lang="en-US" altLang="en-US" sz="3110"/>
              <a:t>С</a:t>
            </a:r>
            <a:r>
              <a:rPr lang="en-US" altLang="ru-RU" sz="3110"/>
              <a:t> </a:t>
            </a:r>
            <a:r>
              <a:rPr lang="en-US" altLang="en-US" sz="3110"/>
              <a:t>П</a:t>
            </a:r>
            <a:r>
              <a:rPr lang="en-US" altLang="ru-RU" sz="3110"/>
              <a:t> </a:t>
            </a:r>
            <a:r>
              <a:rPr lang="en-US" altLang="en-US" sz="3110"/>
              <a:t>О</a:t>
            </a:r>
            <a:r>
              <a:rPr lang="en-US" altLang="ru-RU" sz="3110"/>
              <a:t> </a:t>
            </a:r>
            <a:r>
              <a:rPr lang="en-US" altLang="en-US" sz="3110"/>
              <a:t>Р</a:t>
            </a:r>
            <a:r>
              <a:rPr lang="en-US" altLang="ru-RU" sz="3110"/>
              <a:t> </a:t>
            </a:r>
            <a:r>
              <a:rPr lang="en-US" altLang="en-US" sz="3110"/>
              <a:t>Я</a:t>
            </a:r>
            <a:r>
              <a:rPr lang="en-US" altLang="ru-RU" sz="3110"/>
              <a:t> </a:t>
            </a:r>
            <a:r>
              <a:rPr lang="en-US" altLang="en-US" sz="3110"/>
              <a:t>Ж</a:t>
            </a:r>
            <a:r>
              <a:rPr lang="en-US" altLang="ru-RU" sz="3110"/>
              <a:t> </a:t>
            </a:r>
            <a:r>
              <a:rPr lang="en-US" altLang="en-US" sz="3110"/>
              <a:t>Е</a:t>
            </a:r>
            <a:r>
              <a:rPr lang="en-US" altLang="ru-RU" sz="3110"/>
              <a:t> </a:t>
            </a:r>
            <a:r>
              <a:rPr lang="en-US" altLang="en-US" sz="3110"/>
              <a:t>Н</a:t>
            </a:r>
            <a:r>
              <a:rPr lang="en-US" altLang="ru-RU" sz="3110"/>
              <a:t> </a:t>
            </a:r>
            <a:r>
              <a:rPr lang="en-US" altLang="en-US" sz="3110"/>
              <a:t>И</a:t>
            </a:r>
            <a:r>
              <a:rPr lang="en-US" altLang="ru-RU" sz="3110"/>
              <a:t> </a:t>
            </a:r>
            <a:r>
              <a:rPr lang="en-US" altLang="en-US" sz="3110"/>
              <a:t>Е</a:t>
            </a:r>
            <a:br>
              <a:rPr lang="en-US" altLang="en-US" sz="3110"/>
            </a:br>
            <a:r>
              <a:rPr lang="en-US" altLang="en-US" sz="3110"/>
              <a:t>от</a:t>
            </a:r>
            <a:r>
              <a:rPr lang="en-US" altLang="ru-RU" sz="3110"/>
              <a:t> 16 </a:t>
            </a:r>
            <a:r>
              <a:rPr lang="en-US" altLang="en-US" sz="3110"/>
              <a:t>января</a:t>
            </a:r>
            <a:r>
              <a:rPr lang="en-US" altLang="ru-RU" sz="3110"/>
              <a:t> 2025 </a:t>
            </a:r>
            <a:r>
              <a:rPr lang="en-US" altLang="en-US" sz="3110"/>
              <a:t>года</a:t>
            </a:r>
            <a:r>
              <a:rPr lang="en-US" altLang="ru-RU" sz="3110"/>
              <a:t>  </a:t>
            </a:r>
            <a:r>
              <a:rPr lang="" altLang="en-US" sz="3110"/>
              <a:t>№</a:t>
            </a:r>
            <a:r>
              <a:rPr lang="en-US" altLang="ru-RU" sz="3110"/>
              <a:t> 22</a:t>
            </a:r>
            <a:r>
              <a:rPr lang="en-US" altLang="ru-RU"/>
              <a:t> </a:t>
            </a:r>
            <a:endParaRPr lang="en-US" altLang="ru-RU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9790" y="1628775"/>
            <a:ext cx="3219450" cy="12192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55" y="1700530"/>
            <a:ext cx="3181350" cy="457200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970" y="1628775"/>
            <a:ext cx="3143250" cy="47434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644*368"/>
  <p:tag name="TABLE_ENDDRAG_RECT" val="42*126*644*368"/>
</p:tagLst>
</file>

<file path=ppt/tags/tag2.xml><?xml version="1.0" encoding="utf-8"?>
<p:tagLst xmlns:p="http://schemas.openxmlformats.org/presentationml/2006/main">
  <p:tag name="TABLE_ENDDRAG_ORIGIN_RECT" val="647*351"/>
  <p:tag name="TABLE_ENDDRAG_RECT" val="36*121*647*3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4989</Words>
  <Application>WPS Presentation</Application>
  <PresentationFormat>Экран (4:3)</PresentationFormat>
  <Paragraphs>209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</vt:lpstr>
      <vt:lpstr>Times New Roman</vt:lpstr>
      <vt:lpstr>Calibri</vt:lpstr>
      <vt:lpstr>Ясность</vt:lpstr>
      <vt:lpstr>Установочное совещание  с участниками образовательного события в формате «Марафон открытых «классных» уроков по предметам» в общеобразовательных организациях Кировского муниципального района в 2024-2025 учебном году       на ИКОП «Сферум»</vt:lpstr>
      <vt:lpstr>Вопросы совещания:</vt:lpstr>
      <vt:lpstr>PowerPoint 演示文稿</vt:lpstr>
      <vt:lpstr>PowerPoint 演示文稿</vt:lpstr>
      <vt:lpstr>PowerPoint 演示文稿</vt:lpstr>
      <vt:lpstr>Марафон открытых «классных уроков»</vt:lpstr>
      <vt:lpstr>Важно! Руководителям, МС ОО</vt:lpstr>
      <vt:lpstr>План-графики:</vt:lpstr>
      <vt:lpstr>PowerPoint 演示文稿</vt:lpstr>
      <vt:lpstr>PowerPoint 演示文稿</vt:lpstr>
      <vt:lpstr>PowerPoint 演示文稿</vt:lpstr>
      <vt:lpstr>Мероприятия на уровне ОО:</vt:lpstr>
      <vt:lpstr>Вопросы. Рефлексия. Подведение итогов. Плодотворного сотрудничества!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Установочное совещание по организации сетевого наставничества в муниципальной образовательной системе в 2023-2024 учебном году.</dc:title>
  <dc:creator>Светлана</dc:creator>
  <cp:lastModifiedBy>Svetlana Kalinova</cp:lastModifiedBy>
  <cp:revision>102</cp:revision>
  <dcterms:created xsi:type="dcterms:W3CDTF">2023-10-03T07:46:00Z</dcterms:created>
  <dcterms:modified xsi:type="dcterms:W3CDTF">2025-01-21T06:07:17Z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7218C2ADC13D4B72A55CDB1A6EC04ED7_13</vt:lpwstr>
  </property>
  <property fmtid="{D5CDD505-2E9C-101B-9397-08002B2CF9AE}" pid="3" name="KSOProductBuildVer">
    <vt:lpwstr>1049-12.2.0.19805</vt:lpwstr>
  </property>
</Properties>
</file>